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2" Type="http://schemas.openxmlformats.org/officeDocument/2006/relationships/slide" Target="slides/slide67.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ea99207be1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ea99207be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ea99207be1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ea99207be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ea99207be1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ea99207be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ea99207be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ea99207be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ea99207be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ea99207be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ea99207be1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ea99207be1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ea99207be1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ea99207be1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ea99207be1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ea99207be1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ea99207be1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ea99207be1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ea99207be1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ea99207be1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ea99207b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ea99207b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ea99207be1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ea99207be1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ea99207be1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ea99207be1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ea99207be1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ea99207be1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ea99207be1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ea99207be1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ea99207be1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ea99207be1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ea99207be1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ea99207be1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ea99207be1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ea99207be1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ea99207be1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ea99207be1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ea99207be1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ea99207be1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ea99207be1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ea99207be1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ea99207be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ea99207be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ea99207be1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ea99207be1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ea99207be1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ea99207be1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ea99207be1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ea99207be1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ea99207be1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ea99207be1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ea99207be1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ea99207be1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ea99207be1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ea99207be1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ea99207be1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ea99207be1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ea99207be1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ea99207be1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ea99207be1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ea99207be1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ea99207be1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ea99207be1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ea99207be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ea99207be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ea99207be1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ea99207be1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ea99207be1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ea99207be1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ea99207be1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ea99207be1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ea99207be1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ea99207be1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ea99207be1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ea99207be1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ea99207be1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ea99207be1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ea99207be1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ea99207be1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ea99207be1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ea99207be1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ea99207be1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ea99207be1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ea99207be1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ea99207be1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ea99207be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ea99207be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ea99207be1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ea99207be1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ea99207be1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ea99207be1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ea99207be1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ea99207be1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ea99207be1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ea99207be1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ea99207be1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ea99207be1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ea99207be1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ea99207be1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ea99207be1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ea99207be1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ea99207be1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ea99207be1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ea99207be1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ea99207be1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ea99207be1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ea99207be1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ea99207be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ea99207be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ea99207be1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ea99207be1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ea99207be1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ea99207be1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ea99207be1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ea99207be1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ea99207be1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ea99207be1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ea99207be1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ea99207be1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ea99207be1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ea99207be1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ea99207be1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ea99207be1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ea99207be1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ea99207be1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ea99207be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ea99207be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ea99207be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ea99207be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ea99207be1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ea99207be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Unit  : II</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Sulaxan Jadhav</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1" name="Google Shape;111;p22"/>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b="1" lang="en"/>
              <a:t>Versions of Android</a:t>
            </a:r>
            <a:endParaRPr b="1"/>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7" name="Google Shape;117;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8" name="Google Shape;118;p23"/>
          <p:cNvPicPr preferRelativeResize="0"/>
          <p:nvPr/>
        </p:nvPicPr>
        <p:blipFill>
          <a:blip r:embed="rId3">
            <a:alphaModFix/>
          </a:blip>
          <a:stretch>
            <a:fillRect/>
          </a:stretch>
        </p:blipFill>
        <p:spPr>
          <a:xfrm>
            <a:off x="1219281" y="445025"/>
            <a:ext cx="6705445" cy="41238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Cupcake (1.5) - First Commercial Release</a:t>
            </a:r>
            <a:endParaRPr/>
          </a:p>
        </p:txBody>
      </p:sp>
      <p:sp>
        <p:nvSpPr>
          <p:cNvPr id="124" name="Google Shape;124;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Clr>
                <a:schemeClr val="dk1"/>
              </a:buClr>
              <a:buSzPts val="1800"/>
              <a:buChar char="●"/>
            </a:pPr>
            <a:r>
              <a:rPr lang="en">
                <a:solidFill>
                  <a:schemeClr val="dk1"/>
                </a:solidFill>
              </a:rPr>
              <a:t>Introduced the on-screen keyboard.</a:t>
            </a:r>
            <a:endParaRPr>
              <a:solidFill>
                <a:schemeClr val="dk1"/>
              </a:solidFill>
            </a:endParaRPr>
          </a:p>
          <a:p>
            <a:pPr indent="-342900" lvl="0" marL="457200" rtl="0" algn="just">
              <a:spcBef>
                <a:spcPts val="0"/>
              </a:spcBef>
              <a:spcAft>
                <a:spcPts val="0"/>
              </a:spcAft>
              <a:buClr>
                <a:schemeClr val="dk1"/>
              </a:buClr>
              <a:buSzPts val="1800"/>
              <a:buChar char="●"/>
            </a:pPr>
            <a:r>
              <a:rPr lang="en">
                <a:solidFill>
                  <a:schemeClr val="dk1"/>
                </a:solidFill>
              </a:rPr>
              <a:t>Support for widgets and third-party apps.</a:t>
            </a:r>
            <a:endParaRPr>
              <a:solidFill>
                <a:schemeClr val="dk1"/>
              </a:solidFill>
            </a:endParaRPr>
          </a:p>
          <a:p>
            <a:pPr indent="-342900" lvl="0" marL="457200" rtl="0" algn="just">
              <a:spcBef>
                <a:spcPts val="0"/>
              </a:spcBef>
              <a:spcAft>
                <a:spcPts val="0"/>
              </a:spcAft>
              <a:buClr>
                <a:schemeClr val="dk1"/>
              </a:buClr>
              <a:buSzPts val="1800"/>
              <a:buChar char="●"/>
            </a:pPr>
            <a:r>
              <a:rPr lang="en">
                <a:solidFill>
                  <a:schemeClr val="dk1"/>
                </a:solidFill>
              </a:rPr>
              <a:t>Laid the foundation for future updates and enhancements.</a:t>
            </a:r>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Donut (1.6) - Expanded Device Compatibility</a:t>
            </a:r>
            <a:endParaRPr/>
          </a:p>
        </p:txBody>
      </p:sp>
      <p:sp>
        <p:nvSpPr>
          <p:cNvPr id="130" name="Google Shape;130;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298450" lvl="0" marL="457200" rtl="0" algn="l">
              <a:spcBef>
                <a:spcPts val="1200"/>
              </a:spcBef>
              <a:spcAft>
                <a:spcPts val="0"/>
              </a:spcAft>
              <a:buClr>
                <a:schemeClr val="dk1"/>
              </a:buClr>
              <a:buSzPts val="1100"/>
              <a:buChar char="●"/>
            </a:pPr>
            <a:r>
              <a:rPr lang="en">
                <a:solidFill>
                  <a:schemeClr val="dk1"/>
                </a:solidFill>
              </a:rPr>
              <a:t>Added support for different screen sizes and resolutions.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Introduced Quick Search Box and voice search.</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Improved camera and gallery features.</a:t>
            </a:r>
            <a:endParaRPr>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Gingerbread (2.3) - Improved UI and Performance</a:t>
            </a:r>
            <a:endParaRPr/>
          </a:p>
        </p:txBody>
      </p:sp>
      <p:sp>
        <p:nvSpPr>
          <p:cNvPr id="136" name="Google Shape;136;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Refined user interface for better speed and simplicity.</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Enhanced gaming performance and support for more sensors.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Improved copy-paste functionality and battery management.</a:t>
            </a:r>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20"/>
              <a:t>Ice Cream Sandwich (4.0) - Unified Phone and Tablet Interface</a:t>
            </a:r>
            <a:endParaRPr sz="2320"/>
          </a:p>
        </p:txBody>
      </p:sp>
      <p:sp>
        <p:nvSpPr>
          <p:cNvPr id="142" name="Google Shape;142;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Combined features of Gingerbread and Honeycomb (tablet-specific version).</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Introduced Holo theme for a consistent look across devices.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Improved multitasking, notifications, and facial recognition for unlocking.</a:t>
            </a:r>
            <a:endParaRPr>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Lollipop (5.0) - Material Design Introduction</a:t>
            </a:r>
            <a:endParaRPr/>
          </a:p>
          <a:p>
            <a:pPr indent="0" lvl="0" marL="0" rtl="0" algn="l">
              <a:spcBef>
                <a:spcPts val="0"/>
              </a:spcBef>
              <a:spcAft>
                <a:spcPts val="0"/>
              </a:spcAft>
              <a:buNone/>
            </a:pPr>
            <a:r>
              <a:t/>
            </a:r>
            <a:endParaRPr/>
          </a:p>
        </p:txBody>
      </p:sp>
      <p:sp>
        <p:nvSpPr>
          <p:cNvPr id="148" name="Google Shape;148;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Introduced Material Design, a new design language for a more intuitive and colorful user interface.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Enhanced notifications and battery-saving features.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Added support for 64-bit processors.</a:t>
            </a:r>
            <a:endParaRPr>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20"/>
              <a:t>Marshmallow (6.0) - Enhanced Security and App Permissions</a:t>
            </a:r>
            <a:endParaRPr sz="2220"/>
          </a:p>
        </p:txBody>
      </p:sp>
      <p:sp>
        <p:nvSpPr>
          <p:cNvPr id="154" name="Google Shape;154;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Introduced granular app permissions for better user control.</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Added Doze mode for improved battery life during device inactivity.</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Support for fingerprint recognition and USB Type-C.</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Nougat (7.0) - Multi-Window Support</a:t>
            </a:r>
            <a:endParaRPr/>
          </a:p>
        </p:txBody>
      </p:sp>
      <p:sp>
        <p:nvSpPr>
          <p:cNvPr id="160" name="Google Shape;160;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Added multi-window mode for running two apps simultaneously.</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Improved notification system and quick settings customization.</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Enhanced performance with the Vulkan API and seamless updates.</a:t>
            </a:r>
            <a:endParaRPr>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Oreo (8.0) - Improved Battery Life and Performance</a:t>
            </a:r>
            <a:endParaRPr/>
          </a:p>
        </p:txBody>
      </p:sp>
      <p:sp>
        <p:nvSpPr>
          <p:cNvPr id="166" name="Google Shape;166;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Introduced Picture-in-Picture mode for multitasking.</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Enhanced battery life with background process limits.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Notification channels for more control over notifications.</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to Android</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History of Android</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Market Share and Popularity</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Versions of Android (brief overview)</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Features of Android</a:t>
            </a:r>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2" name="Google Shape;172;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3" name="Google Shape;173;p32"/>
          <p:cNvPicPr preferRelativeResize="0"/>
          <p:nvPr/>
        </p:nvPicPr>
        <p:blipFill>
          <a:blip r:embed="rId3">
            <a:alphaModFix/>
          </a:blip>
          <a:stretch>
            <a:fillRect/>
          </a:stretch>
        </p:blipFill>
        <p:spPr>
          <a:xfrm>
            <a:off x="311700" y="445025"/>
            <a:ext cx="8493025" cy="4123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Pie (9.0) - Digital Wellbeing Features</a:t>
            </a:r>
            <a:endParaRPr/>
          </a:p>
        </p:txBody>
      </p:sp>
      <p:sp>
        <p:nvSpPr>
          <p:cNvPr id="179" name="Google Shape;179;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Added Digital Wellbeing dashboard to help users manage screen time.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Gesture navigation for a more intuitive user experience.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Adaptive Battery and Adaptive Brightness for optimized performance.</a:t>
            </a:r>
            <a:endParaRPr>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920"/>
              <a:t>Latest Release (e.g., Android 12 or 13) - Latest Features and Enhancements</a:t>
            </a:r>
            <a:endParaRPr sz="1920"/>
          </a:p>
        </p:txBody>
      </p:sp>
      <p:sp>
        <p:nvSpPr>
          <p:cNvPr id="185" name="Google Shape;185;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Introduced new privacy features and revamped notification UI.</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Improved performance, battery efficiency, and user customization options.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Enhanced support for foldable devices and 5G connectivity.</a:t>
            </a:r>
            <a:endParaRPr>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1" name="Google Shape;191;p35"/>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b="1" lang="en">
                <a:solidFill>
                  <a:schemeClr val="dk1"/>
                </a:solidFill>
              </a:rPr>
              <a:t>What Makes Android Unique</a:t>
            </a:r>
            <a:endParaRPr b="1">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7" name="Google Shape;197;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8" name="Google Shape;198;p36"/>
          <p:cNvPicPr preferRelativeResize="0"/>
          <p:nvPr/>
        </p:nvPicPr>
        <p:blipFill>
          <a:blip r:embed="rId3">
            <a:alphaModFix/>
          </a:blip>
          <a:stretch>
            <a:fillRect/>
          </a:stretch>
        </p:blipFill>
        <p:spPr>
          <a:xfrm>
            <a:off x="1895388" y="445025"/>
            <a:ext cx="5353225" cy="41238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4" name="Google Shape;204;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1200"/>
              </a:spcBef>
              <a:spcAft>
                <a:spcPts val="0"/>
              </a:spcAft>
              <a:buClr>
                <a:schemeClr val="dk1"/>
              </a:buClr>
              <a:buSzPts val="1100"/>
              <a:buFont typeface="Arial"/>
              <a:buNone/>
            </a:pPr>
            <a:r>
              <a:rPr b="1" lang="en" sz="1500">
                <a:solidFill>
                  <a:schemeClr val="dk1"/>
                </a:solidFill>
              </a:rPr>
              <a:t>Customizable Home Screens and Widgets</a:t>
            </a:r>
            <a:endParaRPr b="1" sz="1500">
              <a:solidFill>
                <a:schemeClr val="dk1"/>
              </a:solidFill>
            </a:endParaRPr>
          </a:p>
          <a:p>
            <a:pPr indent="-323850" lvl="0" marL="457200" rtl="0" algn="just">
              <a:spcBef>
                <a:spcPts val="1200"/>
              </a:spcBef>
              <a:spcAft>
                <a:spcPts val="0"/>
              </a:spcAft>
              <a:buClr>
                <a:schemeClr val="dk1"/>
              </a:buClr>
              <a:buSzPts val="1500"/>
              <a:buChar char="●"/>
            </a:pPr>
            <a:r>
              <a:rPr b="1" lang="en" sz="1500">
                <a:solidFill>
                  <a:schemeClr val="dk1"/>
                </a:solidFill>
              </a:rPr>
              <a:t>Description:</a:t>
            </a:r>
            <a:r>
              <a:rPr lang="en" sz="1500">
                <a:solidFill>
                  <a:schemeClr val="dk1"/>
                </a:solidFill>
              </a:rPr>
              <a:t> Android offers a high level of </a:t>
            </a:r>
            <a:r>
              <a:rPr b="1" lang="en" sz="1500">
                <a:solidFill>
                  <a:schemeClr val="dk1"/>
                </a:solidFill>
              </a:rPr>
              <a:t>customization,</a:t>
            </a:r>
            <a:r>
              <a:rPr lang="en" sz="1500">
                <a:solidFill>
                  <a:schemeClr val="dk1"/>
                </a:solidFill>
              </a:rPr>
              <a:t> allowing users to </a:t>
            </a:r>
            <a:r>
              <a:rPr b="1" lang="en" sz="1500">
                <a:solidFill>
                  <a:schemeClr val="dk1"/>
                </a:solidFill>
              </a:rPr>
              <a:t>personalize</a:t>
            </a:r>
            <a:r>
              <a:rPr lang="en" sz="1500">
                <a:solidFill>
                  <a:schemeClr val="dk1"/>
                </a:solidFill>
              </a:rPr>
              <a:t> their home screens with widgets, shortcuts, and various layouts.</a:t>
            </a:r>
            <a:endParaRPr sz="1500">
              <a:solidFill>
                <a:schemeClr val="dk1"/>
              </a:solidFill>
            </a:endParaRPr>
          </a:p>
          <a:p>
            <a:pPr indent="-323850" lvl="0" marL="457200" rtl="0" algn="just">
              <a:spcBef>
                <a:spcPts val="0"/>
              </a:spcBef>
              <a:spcAft>
                <a:spcPts val="0"/>
              </a:spcAft>
              <a:buClr>
                <a:schemeClr val="dk1"/>
              </a:buClr>
              <a:buSzPts val="1500"/>
              <a:buChar char="●"/>
            </a:pPr>
            <a:r>
              <a:rPr b="1" lang="en" sz="1500">
                <a:solidFill>
                  <a:schemeClr val="dk1"/>
                </a:solidFill>
              </a:rPr>
              <a:t>Benefits:</a:t>
            </a:r>
            <a:r>
              <a:rPr lang="en" sz="1500">
                <a:solidFill>
                  <a:schemeClr val="dk1"/>
                </a:solidFill>
              </a:rPr>
              <a:t> Users can tailor their device to their preferences, enhancing usability and functionality.</a:t>
            </a:r>
            <a:endParaRPr sz="1500">
              <a:solidFill>
                <a:schemeClr val="dk1"/>
              </a:solidFill>
            </a:endParaRPr>
          </a:p>
          <a:p>
            <a:pPr indent="0" lvl="0" marL="0" rtl="0" algn="just">
              <a:spcBef>
                <a:spcPts val="1200"/>
              </a:spcBef>
              <a:spcAft>
                <a:spcPts val="0"/>
              </a:spcAft>
              <a:buClr>
                <a:schemeClr val="dk1"/>
              </a:buClr>
              <a:buSzPts val="1100"/>
              <a:buFont typeface="Arial"/>
              <a:buNone/>
            </a:pPr>
            <a:r>
              <a:rPr b="1" lang="en" sz="1500">
                <a:solidFill>
                  <a:schemeClr val="dk1"/>
                </a:solidFill>
              </a:rPr>
              <a:t>Extensive App Ecosystem via Google Play Store</a:t>
            </a:r>
            <a:endParaRPr b="1" sz="1500">
              <a:solidFill>
                <a:schemeClr val="dk1"/>
              </a:solidFill>
            </a:endParaRPr>
          </a:p>
          <a:p>
            <a:pPr indent="-323850" lvl="0" marL="457200" rtl="0" algn="just">
              <a:spcBef>
                <a:spcPts val="1200"/>
              </a:spcBef>
              <a:spcAft>
                <a:spcPts val="0"/>
              </a:spcAft>
              <a:buClr>
                <a:schemeClr val="dk1"/>
              </a:buClr>
              <a:buSzPts val="1500"/>
              <a:buChar char="●"/>
            </a:pPr>
            <a:r>
              <a:rPr b="1" lang="en" sz="1500">
                <a:solidFill>
                  <a:schemeClr val="dk1"/>
                </a:solidFill>
              </a:rPr>
              <a:t>Description:</a:t>
            </a:r>
            <a:r>
              <a:rPr lang="en" sz="1500">
                <a:solidFill>
                  <a:schemeClr val="dk1"/>
                </a:solidFill>
              </a:rPr>
              <a:t> The Google Play Store provides access to millions of </a:t>
            </a:r>
            <a:r>
              <a:rPr b="1" lang="en" sz="1500">
                <a:solidFill>
                  <a:schemeClr val="dk1"/>
                </a:solidFill>
              </a:rPr>
              <a:t>apps, games, books</a:t>
            </a:r>
            <a:r>
              <a:rPr lang="en" sz="1500">
                <a:solidFill>
                  <a:schemeClr val="dk1"/>
                </a:solidFill>
              </a:rPr>
              <a:t>, movies, and other content.</a:t>
            </a:r>
            <a:endParaRPr sz="1500">
              <a:solidFill>
                <a:schemeClr val="dk1"/>
              </a:solidFill>
            </a:endParaRPr>
          </a:p>
          <a:p>
            <a:pPr indent="-323850" lvl="0" marL="457200" rtl="0" algn="just">
              <a:spcBef>
                <a:spcPts val="0"/>
              </a:spcBef>
              <a:spcAft>
                <a:spcPts val="0"/>
              </a:spcAft>
              <a:buClr>
                <a:schemeClr val="dk1"/>
              </a:buClr>
              <a:buSzPts val="1500"/>
              <a:buChar char="●"/>
            </a:pPr>
            <a:r>
              <a:rPr b="1" lang="en" sz="1500">
                <a:solidFill>
                  <a:schemeClr val="dk1"/>
                </a:solidFill>
              </a:rPr>
              <a:t>Benefits:</a:t>
            </a:r>
            <a:r>
              <a:rPr lang="en" sz="1500">
                <a:solidFill>
                  <a:schemeClr val="dk1"/>
                </a:solidFill>
              </a:rPr>
              <a:t> Users have a vast selection of applications for various needs, from productivity to entertainment.</a:t>
            </a:r>
            <a:endParaRPr sz="15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0" name="Google Shape;210;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 sz="1500">
                <a:solidFill>
                  <a:schemeClr val="dk1"/>
                </a:solidFill>
              </a:rPr>
              <a:t>Support for Multi-Tasking and Split-Screen</a:t>
            </a:r>
            <a:endParaRPr b="1" sz="1500">
              <a:solidFill>
                <a:schemeClr val="dk1"/>
              </a:solidFill>
            </a:endParaRPr>
          </a:p>
          <a:p>
            <a:pPr indent="-323850" lvl="0" marL="457200" rtl="0" algn="l">
              <a:spcBef>
                <a:spcPts val="1200"/>
              </a:spcBef>
              <a:spcAft>
                <a:spcPts val="0"/>
              </a:spcAft>
              <a:buClr>
                <a:schemeClr val="dk1"/>
              </a:buClr>
              <a:buSzPts val="1500"/>
              <a:buChar char="●"/>
            </a:pPr>
            <a:r>
              <a:rPr b="1" lang="en" sz="1500">
                <a:solidFill>
                  <a:schemeClr val="dk1"/>
                </a:solidFill>
              </a:rPr>
              <a:t>Description:</a:t>
            </a:r>
            <a:r>
              <a:rPr lang="en" sz="1500">
                <a:solidFill>
                  <a:schemeClr val="dk1"/>
                </a:solidFill>
              </a:rPr>
              <a:t> Android supports multi-tasking, enabling users to run multiple apps simultaneously. Split-screen mode allows users to view and interact with two apps side by side.</a:t>
            </a:r>
            <a:endParaRPr sz="1500">
              <a:solidFill>
                <a:schemeClr val="dk1"/>
              </a:solidFill>
            </a:endParaRPr>
          </a:p>
          <a:p>
            <a:pPr indent="-323850" lvl="0" marL="457200" rtl="0" algn="l">
              <a:spcBef>
                <a:spcPts val="0"/>
              </a:spcBef>
              <a:spcAft>
                <a:spcPts val="0"/>
              </a:spcAft>
              <a:buClr>
                <a:schemeClr val="dk1"/>
              </a:buClr>
              <a:buSzPts val="1500"/>
              <a:buChar char="●"/>
            </a:pPr>
            <a:r>
              <a:rPr b="1" lang="en" sz="1500">
                <a:solidFill>
                  <a:schemeClr val="dk1"/>
                </a:solidFill>
              </a:rPr>
              <a:t>Benefits:</a:t>
            </a:r>
            <a:r>
              <a:rPr lang="en" sz="1500">
                <a:solidFill>
                  <a:schemeClr val="dk1"/>
                </a:solidFill>
              </a:rPr>
              <a:t> Enhances productivity by allowing users to perform multiple tasks without switching between apps.</a:t>
            </a:r>
            <a:endParaRPr sz="1500">
              <a:solidFill>
                <a:schemeClr val="dk1"/>
              </a:solidFill>
            </a:endParaRPr>
          </a:p>
          <a:p>
            <a:pPr indent="0" lvl="0" marL="0" rtl="0" algn="l">
              <a:spcBef>
                <a:spcPts val="1200"/>
              </a:spcBef>
              <a:spcAft>
                <a:spcPts val="0"/>
              </a:spcAft>
              <a:buClr>
                <a:schemeClr val="dk1"/>
              </a:buClr>
              <a:buSzPts val="1100"/>
              <a:buFont typeface="Arial"/>
              <a:buNone/>
            </a:pPr>
            <a:r>
              <a:rPr b="1" lang="en" sz="1500">
                <a:solidFill>
                  <a:schemeClr val="dk1"/>
                </a:solidFill>
              </a:rPr>
              <a:t>Integration with Google Services (Gmail, Maps, Assistant)</a:t>
            </a:r>
            <a:endParaRPr b="1" sz="1500">
              <a:solidFill>
                <a:schemeClr val="dk1"/>
              </a:solidFill>
            </a:endParaRPr>
          </a:p>
          <a:p>
            <a:pPr indent="-323850" lvl="0" marL="457200" rtl="0" algn="l">
              <a:spcBef>
                <a:spcPts val="1200"/>
              </a:spcBef>
              <a:spcAft>
                <a:spcPts val="0"/>
              </a:spcAft>
              <a:buClr>
                <a:schemeClr val="dk1"/>
              </a:buClr>
              <a:buSzPts val="1500"/>
              <a:buChar char="●"/>
            </a:pPr>
            <a:r>
              <a:rPr b="1" lang="en" sz="1500">
                <a:solidFill>
                  <a:schemeClr val="dk1"/>
                </a:solidFill>
              </a:rPr>
              <a:t>Description:</a:t>
            </a:r>
            <a:r>
              <a:rPr lang="en" sz="1500">
                <a:solidFill>
                  <a:schemeClr val="dk1"/>
                </a:solidFill>
              </a:rPr>
              <a:t> Android devices are seamlessly integrated with Google services, such as Gmail for email, Maps for navigation, and Google Assistant for voice commands and smart home control.</a:t>
            </a:r>
            <a:endParaRPr sz="1500">
              <a:solidFill>
                <a:schemeClr val="dk1"/>
              </a:solidFill>
            </a:endParaRPr>
          </a:p>
          <a:p>
            <a:pPr indent="-323850" lvl="0" marL="457200" rtl="0" algn="l">
              <a:spcBef>
                <a:spcPts val="0"/>
              </a:spcBef>
              <a:spcAft>
                <a:spcPts val="0"/>
              </a:spcAft>
              <a:buClr>
                <a:schemeClr val="dk1"/>
              </a:buClr>
              <a:buSzPts val="1500"/>
              <a:buChar char="●"/>
            </a:pPr>
            <a:r>
              <a:rPr b="1" lang="en" sz="1500">
                <a:solidFill>
                  <a:schemeClr val="dk1"/>
                </a:solidFill>
              </a:rPr>
              <a:t>Benefits:</a:t>
            </a:r>
            <a:r>
              <a:rPr lang="en" sz="1500">
                <a:solidFill>
                  <a:schemeClr val="dk1"/>
                </a:solidFill>
              </a:rPr>
              <a:t> Provides a cohesive and convenient experience, leveraging the power of Google’s ecosystem.</a:t>
            </a:r>
            <a:endParaRPr sz="15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6" name="Google Shape;216;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1200"/>
              </a:spcBef>
              <a:spcAft>
                <a:spcPts val="0"/>
              </a:spcAft>
              <a:buClr>
                <a:schemeClr val="dk1"/>
              </a:buClr>
              <a:buSzPts val="1100"/>
              <a:buFont typeface="Arial"/>
              <a:buNone/>
            </a:pPr>
            <a:r>
              <a:rPr b="1" lang="en" sz="1500">
                <a:solidFill>
                  <a:schemeClr val="dk1"/>
                </a:solidFill>
              </a:rPr>
              <a:t>Security Features (Encryption, Google Play Protect)</a:t>
            </a:r>
            <a:endParaRPr b="1" sz="1500">
              <a:solidFill>
                <a:schemeClr val="dk1"/>
              </a:solidFill>
            </a:endParaRPr>
          </a:p>
          <a:p>
            <a:pPr indent="-323850" lvl="0" marL="457200" rtl="0" algn="just">
              <a:spcBef>
                <a:spcPts val="1200"/>
              </a:spcBef>
              <a:spcAft>
                <a:spcPts val="0"/>
              </a:spcAft>
              <a:buClr>
                <a:schemeClr val="dk1"/>
              </a:buClr>
              <a:buSzPts val="1500"/>
              <a:buChar char="●"/>
            </a:pPr>
            <a:r>
              <a:rPr b="1" lang="en" sz="1500">
                <a:solidFill>
                  <a:schemeClr val="dk1"/>
                </a:solidFill>
              </a:rPr>
              <a:t>Description:</a:t>
            </a:r>
            <a:r>
              <a:rPr lang="en" sz="1500">
                <a:solidFill>
                  <a:schemeClr val="dk1"/>
                </a:solidFill>
              </a:rPr>
              <a:t> Android includes robust security features, such as device encryption and Google Play Protect, which scans apps for malware and security threats.</a:t>
            </a:r>
            <a:endParaRPr sz="1500">
              <a:solidFill>
                <a:schemeClr val="dk1"/>
              </a:solidFill>
            </a:endParaRPr>
          </a:p>
          <a:p>
            <a:pPr indent="-323850" lvl="0" marL="457200" rtl="0" algn="just">
              <a:spcBef>
                <a:spcPts val="0"/>
              </a:spcBef>
              <a:spcAft>
                <a:spcPts val="0"/>
              </a:spcAft>
              <a:buClr>
                <a:schemeClr val="dk1"/>
              </a:buClr>
              <a:buSzPts val="1500"/>
              <a:buChar char="●"/>
            </a:pPr>
            <a:r>
              <a:rPr b="1" lang="en" sz="1500">
                <a:solidFill>
                  <a:schemeClr val="dk1"/>
                </a:solidFill>
              </a:rPr>
              <a:t>Benefits:</a:t>
            </a:r>
            <a:r>
              <a:rPr lang="en" sz="1500">
                <a:solidFill>
                  <a:schemeClr val="dk1"/>
                </a:solidFill>
              </a:rPr>
              <a:t> Ensures user data and device integrity are protected from malicious threats.</a:t>
            </a:r>
            <a:endParaRPr sz="1500">
              <a:solidFill>
                <a:schemeClr val="dk1"/>
              </a:solidFill>
            </a:endParaRPr>
          </a:p>
          <a:p>
            <a:pPr indent="0" lvl="0" marL="0" rtl="0" algn="just">
              <a:spcBef>
                <a:spcPts val="1200"/>
              </a:spcBef>
              <a:spcAft>
                <a:spcPts val="0"/>
              </a:spcAft>
              <a:buClr>
                <a:schemeClr val="dk1"/>
              </a:buClr>
              <a:buSzPts val="1100"/>
              <a:buFont typeface="Arial"/>
              <a:buNone/>
            </a:pPr>
            <a:r>
              <a:rPr b="1" lang="en" sz="1500">
                <a:solidFill>
                  <a:schemeClr val="dk1"/>
                </a:solidFill>
              </a:rPr>
              <a:t>Regular Updates and Enhancements</a:t>
            </a:r>
            <a:endParaRPr b="1" sz="1500">
              <a:solidFill>
                <a:schemeClr val="dk1"/>
              </a:solidFill>
            </a:endParaRPr>
          </a:p>
          <a:p>
            <a:pPr indent="-323850" lvl="0" marL="457200" rtl="0" algn="just">
              <a:spcBef>
                <a:spcPts val="1200"/>
              </a:spcBef>
              <a:spcAft>
                <a:spcPts val="0"/>
              </a:spcAft>
              <a:buClr>
                <a:schemeClr val="dk1"/>
              </a:buClr>
              <a:buSzPts val="1500"/>
              <a:buChar char="●"/>
            </a:pPr>
            <a:r>
              <a:rPr b="1" lang="en" sz="1500">
                <a:solidFill>
                  <a:schemeClr val="dk1"/>
                </a:solidFill>
              </a:rPr>
              <a:t>Description:</a:t>
            </a:r>
            <a:r>
              <a:rPr lang="en" sz="1500">
                <a:solidFill>
                  <a:schemeClr val="dk1"/>
                </a:solidFill>
              </a:rPr>
              <a:t> Google regularly releases updates to the Android operating system, providing new features, performance improvements, and security patches.</a:t>
            </a:r>
            <a:endParaRPr sz="1500">
              <a:solidFill>
                <a:schemeClr val="dk1"/>
              </a:solidFill>
            </a:endParaRPr>
          </a:p>
          <a:p>
            <a:pPr indent="-323850" lvl="0" marL="457200" rtl="0" algn="just">
              <a:spcBef>
                <a:spcPts val="0"/>
              </a:spcBef>
              <a:spcAft>
                <a:spcPts val="0"/>
              </a:spcAft>
              <a:buClr>
                <a:schemeClr val="dk1"/>
              </a:buClr>
              <a:buSzPts val="1500"/>
              <a:buChar char="●"/>
            </a:pPr>
            <a:r>
              <a:rPr b="1" lang="en" sz="1500">
                <a:solidFill>
                  <a:schemeClr val="dk1"/>
                </a:solidFill>
              </a:rPr>
              <a:t>Benefits:</a:t>
            </a:r>
            <a:r>
              <a:rPr lang="en" sz="1500">
                <a:solidFill>
                  <a:schemeClr val="dk1"/>
                </a:solidFill>
              </a:rPr>
              <a:t> Keeps devices up-to-date with the latest technology and security measures, enhancing the overall user experience.</a:t>
            </a:r>
            <a:endParaRPr sz="15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22" name="Google Shape;222;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a:solidFill>
                  <a:schemeClr val="dk1"/>
                </a:solidFill>
              </a:rPr>
              <a:t>Open-Source Platform with Wide Developer Support</a:t>
            </a:r>
            <a:endParaRPr b="1">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Description: Android is an open-source platform, meaning its source code is available for developers to modify and build upon.</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Benefits: Encourages innovation and allows manufacturers to create custom versions of Android, leading to a diverse range of devices and user experiences.</a:t>
            </a:r>
            <a:endParaRPr>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28" name="Google Shape;228;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9" name="Google Shape;229;p41"/>
          <p:cNvPicPr preferRelativeResize="0"/>
          <p:nvPr/>
        </p:nvPicPr>
        <p:blipFill>
          <a:blip r:embed="rId3">
            <a:alphaModFix/>
          </a:blip>
          <a:stretch>
            <a:fillRect/>
          </a:stretch>
        </p:blipFill>
        <p:spPr>
          <a:xfrm>
            <a:off x="311699" y="445025"/>
            <a:ext cx="8520600" cy="41238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History of Android</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1200"/>
              </a:spcBef>
              <a:spcAft>
                <a:spcPts val="0"/>
              </a:spcAft>
              <a:buClr>
                <a:schemeClr val="dk1"/>
              </a:buClr>
              <a:buSzPts val="1100"/>
              <a:buFont typeface="Arial"/>
              <a:buNone/>
            </a:pPr>
            <a:r>
              <a:rPr b="1" lang="en" sz="1500">
                <a:solidFill>
                  <a:schemeClr val="dk1"/>
                </a:solidFill>
              </a:rPr>
              <a:t>Founded by Android Inc. in 2003</a:t>
            </a:r>
            <a:endParaRPr b="1" sz="1500">
              <a:solidFill>
                <a:schemeClr val="dk1"/>
              </a:solidFill>
            </a:endParaRPr>
          </a:p>
          <a:p>
            <a:pPr indent="-323850" lvl="0" marL="457200" rtl="0" algn="just">
              <a:spcBef>
                <a:spcPts val="1200"/>
              </a:spcBef>
              <a:spcAft>
                <a:spcPts val="0"/>
              </a:spcAft>
              <a:buClr>
                <a:schemeClr val="dk1"/>
              </a:buClr>
              <a:buSzPts val="1500"/>
              <a:buChar char="●"/>
            </a:pPr>
            <a:r>
              <a:rPr lang="en" sz="1500">
                <a:solidFill>
                  <a:schemeClr val="dk1"/>
                </a:solidFill>
              </a:rPr>
              <a:t>Android was originally developed by Android Inc., a company founded by Andy Rubin, Rich Miner, Nick Sears, and Chris White.</a:t>
            </a:r>
            <a:endParaRPr sz="1500">
              <a:solidFill>
                <a:schemeClr val="dk1"/>
              </a:solidFill>
            </a:endParaRPr>
          </a:p>
          <a:p>
            <a:pPr indent="-323850" lvl="0" marL="457200" rtl="0" algn="just">
              <a:spcBef>
                <a:spcPts val="0"/>
              </a:spcBef>
              <a:spcAft>
                <a:spcPts val="0"/>
              </a:spcAft>
              <a:buClr>
                <a:schemeClr val="dk1"/>
              </a:buClr>
              <a:buSzPts val="1500"/>
              <a:buChar char="●"/>
            </a:pPr>
            <a:r>
              <a:rPr lang="en" sz="1500">
                <a:solidFill>
                  <a:schemeClr val="dk1"/>
                </a:solidFill>
              </a:rPr>
              <a:t>The company aimed to create an </a:t>
            </a:r>
            <a:r>
              <a:rPr b="1" lang="en" sz="1500">
                <a:solidFill>
                  <a:schemeClr val="dk1"/>
                </a:solidFill>
              </a:rPr>
              <a:t>advanced operating system for digital cameras</a:t>
            </a:r>
            <a:r>
              <a:rPr lang="en" sz="1500">
                <a:solidFill>
                  <a:schemeClr val="dk1"/>
                </a:solidFill>
              </a:rPr>
              <a:t> but later shifted focus to mobile devices.</a:t>
            </a:r>
            <a:endParaRPr sz="1500">
              <a:solidFill>
                <a:schemeClr val="dk1"/>
              </a:solidFill>
            </a:endParaRPr>
          </a:p>
          <a:p>
            <a:pPr indent="0" lvl="0" marL="0" rtl="0" algn="just">
              <a:spcBef>
                <a:spcPts val="1200"/>
              </a:spcBef>
              <a:spcAft>
                <a:spcPts val="0"/>
              </a:spcAft>
              <a:buClr>
                <a:schemeClr val="dk1"/>
              </a:buClr>
              <a:buSzPts val="1100"/>
              <a:buFont typeface="Arial"/>
              <a:buNone/>
            </a:pPr>
            <a:r>
              <a:rPr b="1" lang="en" sz="1500">
                <a:solidFill>
                  <a:schemeClr val="dk1"/>
                </a:solidFill>
              </a:rPr>
              <a:t>Acquired by Google in 2005</a:t>
            </a:r>
            <a:endParaRPr b="1" sz="1500">
              <a:solidFill>
                <a:schemeClr val="dk1"/>
              </a:solidFill>
            </a:endParaRPr>
          </a:p>
          <a:p>
            <a:pPr indent="-323850" lvl="0" marL="457200" rtl="0" algn="just">
              <a:spcBef>
                <a:spcPts val="1200"/>
              </a:spcBef>
              <a:spcAft>
                <a:spcPts val="0"/>
              </a:spcAft>
              <a:buClr>
                <a:schemeClr val="dk1"/>
              </a:buClr>
              <a:buSzPts val="1500"/>
              <a:buChar char="●"/>
            </a:pPr>
            <a:r>
              <a:rPr lang="en" sz="1500">
                <a:solidFill>
                  <a:schemeClr val="dk1"/>
                </a:solidFill>
              </a:rPr>
              <a:t>Google acquired Android Inc. in 2005 for an undisclosed amount, recognizing its potential for the mobile market.</a:t>
            </a:r>
            <a:endParaRPr sz="1500">
              <a:solidFill>
                <a:schemeClr val="dk1"/>
              </a:solidFill>
            </a:endParaRPr>
          </a:p>
          <a:p>
            <a:pPr indent="-323850" lvl="0" marL="457200" rtl="0" algn="just">
              <a:spcBef>
                <a:spcPts val="0"/>
              </a:spcBef>
              <a:spcAft>
                <a:spcPts val="0"/>
              </a:spcAft>
              <a:buClr>
                <a:schemeClr val="dk1"/>
              </a:buClr>
              <a:buSzPts val="1500"/>
              <a:buChar char="●"/>
            </a:pPr>
            <a:r>
              <a:rPr lang="en" sz="1500">
                <a:solidFill>
                  <a:schemeClr val="dk1"/>
                </a:solidFill>
              </a:rPr>
              <a:t>The acquisition was a strategic move to </a:t>
            </a:r>
            <a:r>
              <a:rPr b="1" lang="en" sz="1500">
                <a:solidFill>
                  <a:schemeClr val="dk1"/>
                </a:solidFill>
              </a:rPr>
              <a:t>enter the mobile space and challenge existing players like Apple</a:t>
            </a:r>
            <a:r>
              <a:rPr lang="en" sz="1500">
                <a:solidFill>
                  <a:schemeClr val="dk1"/>
                </a:solidFill>
              </a:rPr>
              <a:t>.</a:t>
            </a:r>
            <a:endParaRPr sz="15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5" name="Google Shape;235;p42"/>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b="1" lang="en"/>
              <a:t>Advantages of Android</a:t>
            </a:r>
            <a:endParaRPr b="1"/>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Open Source Platform</a:t>
            </a:r>
            <a:endParaRPr/>
          </a:p>
        </p:txBody>
      </p:sp>
      <p:sp>
        <p:nvSpPr>
          <p:cNvPr id="241" name="Google Shape;241;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1200"/>
              </a:spcBef>
              <a:spcAft>
                <a:spcPts val="0"/>
              </a:spcAft>
              <a:buClr>
                <a:schemeClr val="dk1"/>
              </a:buClr>
              <a:buSzPts val="1100"/>
              <a:buFont typeface="Arial"/>
              <a:buNone/>
            </a:pPr>
            <a:r>
              <a:rPr b="1" lang="en" sz="1200">
                <a:solidFill>
                  <a:schemeClr val="dk1"/>
                </a:solidFill>
              </a:rPr>
              <a:t>Freedom to Innovate</a:t>
            </a:r>
            <a:endParaRPr b="1" sz="1200">
              <a:solidFill>
                <a:schemeClr val="dk1"/>
              </a:solidFill>
            </a:endParaRPr>
          </a:p>
          <a:p>
            <a:pPr indent="-304800" lvl="0" marL="457200" rtl="0" algn="l">
              <a:spcBef>
                <a:spcPts val="1200"/>
              </a:spcBef>
              <a:spcAft>
                <a:spcPts val="0"/>
              </a:spcAft>
              <a:buClr>
                <a:schemeClr val="dk1"/>
              </a:buClr>
              <a:buSzPts val="1200"/>
              <a:buChar char="●"/>
            </a:pPr>
            <a:r>
              <a:rPr b="1" lang="en" sz="1200">
                <a:solidFill>
                  <a:schemeClr val="dk1"/>
                </a:solidFill>
              </a:rPr>
              <a:t>Description:</a:t>
            </a:r>
            <a:r>
              <a:rPr lang="en" sz="1200">
                <a:solidFill>
                  <a:schemeClr val="dk1"/>
                </a:solidFill>
              </a:rPr>
              <a:t> Android is built on an </a:t>
            </a:r>
            <a:r>
              <a:rPr b="1" lang="en" sz="1200">
                <a:solidFill>
                  <a:schemeClr val="dk1"/>
                </a:solidFill>
              </a:rPr>
              <a:t>open-source framework, allowing developers and manufacturers</a:t>
            </a:r>
            <a:r>
              <a:rPr lang="en" sz="1200">
                <a:solidFill>
                  <a:schemeClr val="dk1"/>
                </a:solidFill>
              </a:rPr>
              <a:t> to access and modify its source code.</a:t>
            </a:r>
            <a:endParaRPr sz="1200">
              <a:solidFill>
                <a:schemeClr val="dk1"/>
              </a:solidFill>
            </a:endParaRPr>
          </a:p>
          <a:p>
            <a:pPr indent="-304800" lvl="0" marL="457200" rtl="0" algn="l">
              <a:spcBef>
                <a:spcPts val="0"/>
              </a:spcBef>
              <a:spcAft>
                <a:spcPts val="0"/>
              </a:spcAft>
              <a:buClr>
                <a:schemeClr val="dk1"/>
              </a:buClr>
              <a:buSzPts val="1200"/>
              <a:buChar char="●"/>
            </a:pPr>
            <a:r>
              <a:rPr b="1" lang="en" sz="1200">
                <a:solidFill>
                  <a:schemeClr val="dk1"/>
                </a:solidFill>
              </a:rPr>
              <a:t>Benefits:</a:t>
            </a:r>
            <a:r>
              <a:rPr lang="en" sz="1200">
                <a:solidFill>
                  <a:schemeClr val="dk1"/>
                </a:solidFill>
              </a:rPr>
              <a:t> Promotes innovation by enabling </a:t>
            </a:r>
            <a:r>
              <a:rPr b="1" lang="en" sz="1200">
                <a:solidFill>
                  <a:schemeClr val="dk1"/>
                </a:solidFill>
              </a:rPr>
              <a:t>customization and development of unique features</a:t>
            </a:r>
            <a:r>
              <a:rPr lang="en" sz="1200">
                <a:solidFill>
                  <a:schemeClr val="dk1"/>
                </a:solidFill>
              </a:rPr>
              <a:t> and functionalities.</a:t>
            </a:r>
            <a:endParaRPr sz="1200">
              <a:solidFill>
                <a:schemeClr val="dk1"/>
              </a:solidFill>
            </a:endParaRPr>
          </a:p>
          <a:p>
            <a:pPr indent="0" lvl="0" marL="0" rtl="0" algn="l">
              <a:spcBef>
                <a:spcPts val="1200"/>
              </a:spcBef>
              <a:spcAft>
                <a:spcPts val="0"/>
              </a:spcAft>
              <a:buClr>
                <a:schemeClr val="dk1"/>
              </a:buClr>
              <a:buSzPts val="1100"/>
              <a:buFont typeface="Arial"/>
              <a:buNone/>
            </a:pPr>
            <a:r>
              <a:rPr b="1" lang="en" sz="1200">
                <a:solidFill>
                  <a:schemeClr val="dk1"/>
                </a:solidFill>
              </a:rPr>
              <a:t>Collaboration and Transparency</a:t>
            </a:r>
            <a:endParaRPr b="1" sz="1200">
              <a:solidFill>
                <a:schemeClr val="dk1"/>
              </a:solidFill>
            </a:endParaRPr>
          </a:p>
          <a:p>
            <a:pPr indent="-304800" lvl="0" marL="457200" rtl="0" algn="l">
              <a:spcBef>
                <a:spcPts val="1200"/>
              </a:spcBef>
              <a:spcAft>
                <a:spcPts val="0"/>
              </a:spcAft>
              <a:buClr>
                <a:schemeClr val="dk1"/>
              </a:buClr>
              <a:buSzPts val="1200"/>
              <a:buChar char="●"/>
            </a:pPr>
            <a:r>
              <a:rPr b="1" lang="en" sz="1200">
                <a:solidFill>
                  <a:schemeClr val="dk1"/>
                </a:solidFill>
              </a:rPr>
              <a:t>Description:</a:t>
            </a:r>
            <a:r>
              <a:rPr lang="en" sz="1200">
                <a:solidFill>
                  <a:schemeClr val="dk1"/>
                </a:solidFill>
              </a:rPr>
              <a:t> Open-source nature </a:t>
            </a:r>
            <a:r>
              <a:rPr b="1" lang="en" sz="1200">
                <a:solidFill>
                  <a:schemeClr val="dk1"/>
                </a:solidFill>
              </a:rPr>
              <a:t>fosters a collaborative environment among developers worldwide</a:t>
            </a:r>
            <a:r>
              <a:rPr lang="en" sz="1200">
                <a:solidFill>
                  <a:schemeClr val="dk1"/>
                </a:solidFill>
              </a:rPr>
              <a:t>.</a:t>
            </a:r>
            <a:endParaRPr sz="1200">
              <a:solidFill>
                <a:schemeClr val="dk1"/>
              </a:solidFill>
            </a:endParaRPr>
          </a:p>
          <a:p>
            <a:pPr indent="-304800" lvl="0" marL="457200" rtl="0" algn="l">
              <a:spcBef>
                <a:spcPts val="0"/>
              </a:spcBef>
              <a:spcAft>
                <a:spcPts val="0"/>
              </a:spcAft>
              <a:buClr>
                <a:schemeClr val="dk1"/>
              </a:buClr>
              <a:buSzPts val="1200"/>
              <a:buChar char="●"/>
            </a:pPr>
            <a:r>
              <a:rPr b="1" lang="en" sz="1200">
                <a:solidFill>
                  <a:schemeClr val="dk1"/>
                </a:solidFill>
              </a:rPr>
              <a:t>Benefits:</a:t>
            </a:r>
            <a:r>
              <a:rPr lang="en" sz="1200">
                <a:solidFill>
                  <a:schemeClr val="dk1"/>
                </a:solidFill>
              </a:rPr>
              <a:t> Enhances the platform through collective contributions, leading to continuous improvement and evolution.</a:t>
            </a:r>
            <a:endParaRPr sz="1200">
              <a:solidFill>
                <a:schemeClr val="dk1"/>
              </a:solidFill>
            </a:endParaRPr>
          </a:p>
          <a:p>
            <a:pPr indent="0" lvl="0" marL="0" rtl="0" algn="l">
              <a:spcBef>
                <a:spcPts val="1200"/>
              </a:spcBef>
              <a:spcAft>
                <a:spcPts val="0"/>
              </a:spcAft>
              <a:buClr>
                <a:schemeClr val="dk1"/>
              </a:buClr>
              <a:buSzPts val="1100"/>
              <a:buFont typeface="Arial"/>
              <a:buNone/>
            </a:pPr>
            <a:r>
              <a:rPr b="1" lang="en" sz="1200">
                <a:solidFill>
                  <a:schemeClr val="dk1"/>
                </a:solidFill>
              </a:rPr>
              <a:t>Reduced Development Costs</a:t>
            </a:r>
            <a:endParaRPr b="1" sz="1200">
              <a:solidFill>
                <a:schemeClr val="dk1"/>
              </a:solidFill>
            </a:endParaRPr>
          </a:p>
          <a:p>
            <a:pPr indent="-304800" lvl="0" marL="457200" rtl="0" algn="l">
              <a:spcBef>
                <a:spcPts val="1200"/>
              </a:spcBef>
              <a:spcAft>
                <a:spcPts val="0"/>
              </a:spcAft>
              <a:buClr>
                <a:schemeClr val="dk1"/>
              </a:buClr>
              <a:buSzPts val="1200"/>
              <a:buChar char="●"/>
            </a:pPr>
            <a:r>
              <a:rPr b="1" lang="en" sz="1200">
                <a:solidFill>
                  <a:schemeClr val="dk1"/>
                </a:solidFill>
              </a:rPr>
              <a:t>Description:</a:t>
            </a:r>
            <a:r>
              <a:rPr lang="en" sz="1200">
                <a:solidFill>
                  <a:schemeClr val="dk1"/>
                </a:solidFill>
              </a:rPr>
              <a:t> No licensing fees for using Android.</a:t>
            </a:r>
            <a:endParaRPr sz="1200">
              <a:solidFill>
                <a:schemeClr val="dk1"/>
              </a:solidFill>
            </a:endParaRPr>
          </a:p>
          <a:p>
            <a:pPr indent="-304800" lvl="0" marL="457200" rtl="0" algn="l">
              <a:spcBef>
                <a:spcPts val="0"/>
              </a:spcBef>
              <a:spcAft>
                <a:spcPts val="0"/>
              </a:spcAft>
              <a:buClr>
                <a:schemeClr val="dk1"/>
              </a:buClr>
              <a:buSzPts val="1200"/>
              <a:buChar char="●"/>
            </a:pPr>
            <a:r>
              <a:rPr b="1" lang="en" sz="1200">
                <a:solidFill>
                  <a:schemeClr val="dk1"/>
                </a:solidFill>
              </a:rPr>
              <a:t>Benefits:</a:t>
            </a:r>
            <a:r>
              <a:rPr lang="en" sz="1200">
                <a:solidFill>
                  <a:schemeClr val="dk1"/>
                </a:solidFill>
              </a:rPr>
              <a:t> Reduces costs for manufacturers and developers, making it an attractive option for device production and app development.</a:t>
            </a:r>
            <a:endParaRPr sz="12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47" name="Google Shape;247;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8" name="Google Shape;248;p44"/>
          <p:cNvPicPr preferRelativeResize="0"/>
          <p:nvPr/>
        </p:nvPicPr>
        <p:blipFill>
          <a:blip r:embed="rId3">
            <a:alphaModFix/>
          </a:blip>
          <a:stretch>
            <a:fillRect/>
          </a:stretch>
        </p:blipFill>
        <p:spPr>
          <a:xfrm>
            <a:off x="2510075" y="445025"/>
            <a:ext cx="4123850" cy="41238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Large Developer Communit</a:t>
            </a:r>
            <a:endParaRPr/>
          </a:p>
        </p:txBody>
      </p:sp>
      <p:sp>
        <p:nvSpPr>
          <p:cNvPr id="254" name="Google Shape;254;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Clr>
                <a:schemeClr val="dk1"/>
              </a:buClr>
              <a:buSzPts val="1100"/>
              <a:buFont typeface="Arial"/>
              <a:buNone/>
            </a:pPr>
            <a:r>
              <a:rPr b="1" lang="en" sz="1200">
                <a:solidFill>
                  <a:schemeClr val="dk1"/>
                </a:solidFill>
              </a:rPr>
              <a:t>Vibrant Ecosystem</a:t>
            </a:r>
            <a:endParaRPr b="1" sz="1200">
              <a:solidFill>
                <a:schemeClr val="dk1"/>
              </a:solidFill>
            </a:endParaRPr>
          </a:p>
          <a:p>
            <a:pPr indent="-304800" lvl="0" marL="457200" rtl="0" algn="l">
              <a:spcBef>
                <a:spcPts val="1200"/>
              </a:spcBef>
              <a:spcAft>
                <a:spcPts val="0"/>
              </a:spcAft>
              <a:buClr>
                <a:schemeClr val="dk1"/>
              </a:buClr>
              <a:buSzPts val="1200"/>
              <a:buChar char="●"/>
            </a:pPr>
            <a:r>
              <a:rPr b="1" lang="en" sz="1200">
                <a:solidFill>
                  <a:schemeClr val="dk1"/>
                </a:solidFill>
              </a:rPr>
              <a:t>Description:</a:t>
            </a:r>
            <a:r>
              <a:rPr lang="en" sz="1200">
                <a:solidFill>
                  <a:schemeClr val="dk1"/>
                </a:solidFill>
              </a:rPr>
              <a:t> Android boasts one of the largest developer communities in the world.</a:t>
            </a:r>
            <a:endParaRPr sz="1200">
              <a:solidFill>
                <a:schemeClr val="dk1"/>
              </a:solidFill>
            </a:endParaRPr>
          </a:p>
          <a:p>
            <a:pPr indent="-304800" lvl="0" marL="457200" rtl="0" algn="l">
              <a:spcBef>
                <a:spcPts val="0"/>
              </a:spcBef>
              <a:spcAft>
                <a:spcPts val="0"/>
              </a:spcAft>
              <a:buClr>
                <a:schemeClr val="dk1"/>
              </a:buClr>
              <a:buSzPts val="1200"/>
              <a:buChar char="●"/>
            </a:pPr>
            <a:r>
              <a:rPr b="1" lang="en" sz="1200">
                <a:solidFill>
                  <a:schemeClr val="dk1"/>
                </a:solidFill>
              </a:rPr>
              <a:t>Benefits:</a:t>
            </a:r>
            <a:r>
              <a:rPr lang="en" sz="1200">
                <a:solidFill>
                  <a:schemeClr val="dk1"/>
                </a:solidFill>
              </a:rPr>
              <a:t> A vast number of developers contribute to the platform, creating a diverse and rich ecosystem of apps and services.</a:t>
            </a:r>
            <a:endParaRPr sz="1200">
              <a:solidFill>
                <a:schemeClr val="dk1"/>
              </a:solidFill>
            </a:endParaRPr>
          </a:p>
          <a:p>
            <a:pPr indent="0" lvl="0" marL="0" rtl="0" algn="l">
              <a:spcBef>
                <a:spcPts val="1200"/>
              </a:spcBef>
              <a:spcAft>
                <a:spcPts val="0"/>
              </a:spcAft>
              <a:buClr>
                <a:schemeClr val="dk1"/>
              </a:buClr>
              <a:buSzPts val="1100"/>
              <a:buFont typeface="Arial"/>
              <a:buNone/>
            </a:pPr>
            <a:r>
              <a:rPr b="1" lang="en" sz="1200">
                <a:solidFill>
                  <a:schemeClr val="dk1"/>
                </a:solidFill>
              </a:rPr>
              <a:t>Resource Availability</a:t>
            </a:r>
            <a:endParaRPr b="1" sz="1200">
              <a:solidFill>
                <a:schemeClr val="dk1"/>
              </a:solidFill>
            </a:endParaRPr>
          </a:p>
          <a:p>
            <a:pPr indent="-304800" lvl="0" marL="457200" rtl="0" algn="l">
              <a:spcBef>
                <a:spcPts val="1200"/>
              </a:spcBef>
              <a:spcAft>
                <a:spcPts val="0"/>
              </a:spcAft>
              <a:buClr>
                <a:schemeClr val="dk1"/>
              </a:buClr>
              <a:buSzPts val="1200"/>
              <a:buChar char="●"/>
            </a:pPr>
            <a:r>
              <a:rPr b="1" lang="en" sz="1200">
                <a:solidFill>
                  <a:schemeClr val="dk1"/>
                </a:solidFill>
              </a:rPr>
              <a:t>Description:</a:t>
            </a:r>
            <a:r>
              <a:rPr lang="en" sz="1200">
                <a:solidFill>
                  <a:schemeClr val="dk1"/>
                </a:solidFill>
              </a:rPr>
              <a:t> Abundance of resources such as tutorials, forums, and documentation.</a:t>
            </a:r>
            <a:endParaRPr sz="1200">
              <a:solidFill>
                <a:schemeClr val="dk1"/>
              </a:solidFill>
            </a:endParaRPr>
          </a:p>
          <a:p>
            <a:pPr indent="-304800" lvl="0" marL="457200" rtl="0" algn="l">
              <a:spcBef>
                <a:spcPts val="0"/>
              </a:spcBef>
              <a:spcAft>
                <a:spcPts val="0"/>
              </a:spcAft>
              <a:buClr>
                <a:schemeClr val="dk1"/>
              </a:buClr>
              <a:buSzPts val="1200"/>
              <a:buChar char="●"/>
            </a:pPr>
            <a:r>
              <a:rPr b="1" lang="en" sz="1200">
                <a:solidFill>
                  <a:schemeClr val="dk1"/>
                </a:solidFill>
              </a:rPr>
              <a:t>Benefits:</a:t>
            </a:r>
            <a:r>
              <a:rPr lang="en" sz="1200">
                <a:solidFill>
                  <a:schemeClr val="dk1"/>
                </a:solidFill>
              </a:rPr>
              <a:t> Facilitates learning and development, making it easier for new developers to get started and for experienced ones to advance their skills.</a:t>
            </a:r>
            <a:endParaRPr sz="1200">
              <a:solidFill>
                <a:schemeClr val="dk1"/>
              </a:solidFill>
            </a:endParaRPr>
          </a:p>
          <a:p>
            <a:pPr indent="0" lvl="0" marL="0" rtl="0" algn="l">
              <a:spcBef>
                <a:spcPts val="1200"/>
              </a:spcBef>
              <a:spcAft>
                <a:spcPts val="0"/>
              </a:spcAft>
              <a:buClr>
                <a:schemeClr val="dk1"/>
              </a:buClr>
              <a:buSzPts val="1100"/>
              <a:buFont typeface="Arial"/>
              <a:buNone/>
            </a:pPr>
            <a:r>
              <a:rPr b="1" lang="en" sz="1200">
                <a:solidFill>
                  <a:schemeClr val="dk1"/>
                </a:solidFill>
              </a:rPr>
              <a:t>Continuous Innovation</a:t>
            </a:r>
            <a:endParaRPr b="1" sz="1200">
              <a:solidFill>
                <a:schemeClr val="dk1"/>
              </a:solidFill>
            </a:endParaRPr>
          </a:p>
          <a:p>
            <a:pPr indent="-304800" lvl="0" marL="457200" rtl="0" algn="l">
              <a:spcBef>
                <a:spcPts val="1200"/>
              </a:spcBef>
              <a:spcAft>
                <a:spcPts val="0"/>
              </a:spcAft>
              <a:buClr>
                <a:schemeClr val="dk1"/>
              </a:buClr>
              <a:buSzPts val="1200"/>
              <a:buChar char="●"/>
            </a:pPr>
            <a:r>
              <a:rPr b="1" lang="en" sz="1200">
                <a:solidFill>
                  <a:schemeClr val="dk1"/>
                </a:solidFill>
              </a:rPr>
              <a:t>Description:</a:t>
            </a:r>
            <a:r>
              <a:rPr lang="en" sz="1200">
                <a:solidFill>
                  <a:schemeClr val="dk1"/>
                </a:solidFill>
              </a:rPr>
              <a:t> Large community drives constant innovation and the introduction of new features.</a:t>
            </a:r>
            <a:endParaRPr sz="1200">
              <a:solidFill>
                <a:schemeClr val="dk1"/>
              </a:solidFill>
            </a:endParaRPr>
          </a:p>
          <a:p>
            <a:pPr indent="-304800" lvl="0" marL="457200" rtl="0" algn="l">
              <a:spcBef>
                <a:spcPts val="0"/>
              </a:spcBef>
              <a:spcAft>
                <a:spcPts val="0"/>
              </a:spcAft>
              <a:buClr>
                <a:schemeClr val="dk1"/>
              </a:buClr>
              <a:buSzPts val="1200"/>
              <a:buChar char="●"/>
            </a:pPr>
            <a:r>
              <a:rPr b="1" lang="en" sz="1200">
                <a:solidFill>
                  <a:schemeClr val="dk1"/>
                </a:solidFill>
              </a:rPr>
              <a:t>Benefits:</a:t>
            </a:r>
            <a:r>
              <a:rPr lang="en" sz="1200">
                <a:solidFill>
                  <a:schemeClr val="dk1"/>
                </a:solidFill>
              </a:rPr>
              <a:t> Ensures that Android remains at the forefront of mobile technology advancements.</a:t>
            </a:r>
            <a:endParaRPr sz="12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60" name="Google Shape;260;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1" name="Google Shape;261;p46"/>
          <p:cNvPicPr preferRelativeResize="0"/>
          <p:nvPr/>
        </p:nvPicPr>
        <p:blipFill>
          <a:blip r:embed="rId3">
            <a:alphaModFix/>
          </a:blip>
          <a:stretch>
            <a:fillRect/>
          </a:stretch>
        </p:blipFill>
        <p:spPr>
          <a:xfrm>
            <a:off x="1478352" y="445025"/>
            <a:ext cx="6187300" cy="41238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67" name="Google Shape;267;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8" name="Google Shape;268;p47"/>
          <p:cNvPicPr preferRelativeResize="0"/>
          <p:nvPr/>
        </p:nvPicPr>
        <p:blipFill>
          <a:blip r:embed="rId3">
            <a:alphaModFix/>
          </a:blip>
          <a:stretch>
            <a:fillRect/>
          </a:stretch>
        </p:blipFill>
        <p:spPr>
          <a:xfrm>
            <a:off x="2150150" y="0"/>
            <a:ext cx="5143500" cy="5143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Extensive Device Compatibility</a:t>
            </a:r>
            <a:endParaRPr/>
          </a:p>
        </p:txBody>
      </p:sp>
      <p:sp>
        <p:nvSpPr>
          <p:cNvPr id="274" name="Google Shape;274;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Clr>
                <a:schemeClr val="dk1"/>
              </a:buClr>
              <a:buSzPts val="1100"/>
              <a:buFont typeface="Arial"/>
              <a:buNone/>
            </a:pPr>
            <a:r>
              <a:rPr b="1" lang="en" sz="1200">
                <a:solidFill>
                  <a:schemeClr val="dk1"/>
                </a:solidFill>
              </a:rPr>
              <a:t>Wide Range of Devices</a:t>
            </a:r>
            <a:endParaRPr b="1" sz="1200">
              <a:solidFill>
                <a:schemeClr val="dk1"/>
              </a:solidFill>
            </a:endParaRPr>
          </a:p>
          <a:p>
            <a:pPr indent="-304800" lvl="0" marL="457200" rtl="0" algn="l">
              <a:spcBef>
                <a:spcPts val="1200"/>
              </a:spcBef>
              <a:spcAft>
                <a:spcPts val="0"/>
              </a:spcAft>
              <a:buClr>
                <a:schemeClr val="dk1"/>
              </a:buClr>
              <a:buSzPts val="1200"/>
              <a:buChar char="●"/>
            </a:pPr>
            <a:r>
              <a:rPr b="1" lang="en" sz="1200">
                <a:solidFill>
                  <a:schemeClr val="dk1"/>
                </a:solidFill>
              </a:rPr>
              <a:t>Description:</a:t>
            </a:r>
            <a:r>
              <a:rPr lang="en" sz="1200">
                <a:solidFill>
                  <a:schemeClr val="dk1"/>
                </a:solidFill>
              </a:rPr>
              <a:t> Android runs on a vast array of devices, from budget smartphones to high-end tablets and smartwatches.</a:t>
            </a:r>
            <a:endParaRPr sz="1200">
              <a:solidFill>
                <a:schemeClr val="dk1"/>
              </a:solidFill>
            </a:endParaRPr>
          </a:p>
          <a:p>
            <a:pPr indent="-304800" lvl="0" marL="457200" rtl="0" algn="l">
              <a:spcBef>
                <a:spcPts val="0"/>
              </a:spcBef>
              <a:spcAft>
                <a:spcPts val="0"/>
              </a:spcAft>
              <a:buClr>
                <a:schemeClr val="dk1"/>
              </a:buClr>
              <a:buSzPts val="1200"/>
              <a:buChar char="●"/>
            </a:pPr>
            <a:r>
              <a:rPr b="1" lang="en" sz="1200">
                <a:solidFill>
                  <a:schemeClr val="dk1"/>
                </a:solidFill>
              </a:rPr>
              <a:t>Benefits:</a:t>
            </a:r>
            <a:r>
              <a:rPr lang="en" sz="1200">
                <a:solidFill>
                  <a:schemeClr val="dk1"/>
                </a:solidFill>
              </a:rPr>
              <a:t> Provides users with numerous choices, catering to different preferences and budgets.</a:t>
            </a:r>
            <a:endParaRPr sz="1200">
              <a:solidFill>
                <a:schemeClr val="dk1"/>
              </a:solidFill>
            </a:endParaRPr>
          </a:p>
          <a:p>
            <a:pPr indent="0" lvl="0" marL="0" rtl="0" algn="l">
              <a:spcBef>
                <a:spcPts val="1200"/>
              </a:spcBef>
              <a:spcAft>
                <a:spcPts val="0"/>
              </a:spcAft>
              <a:buClr>
                <a:schemeClr val="dk1"/>
              </a:buClr>
              <a:buSzPts val="1100"/>
              <a:buFont typeface="Arial"/>
              <a:buNone/>
            </a:pPr>
            <a:r>
              <a:rPr b="1" lang="en" sz="1200">
                <a:solidFill>
                  <a:schemeClr val="dk1"/>
                </a:solidFill>
              </a:rPr>
              <a:t>Diverse Manufacturers</a:t>
            </a:r>
            <a:endParaRPr b="1" sz="1200">
              <a:solidFill>
                <a:schemeClr val="dk1"/>
              </a:solidFill>
            </a:endParaRPr>
          </a:p>
          <a:p>
            <a:pPr indent="-304800" lvl="0" marL="457200" rtl="0" algn="l">
              <a:spcBef>
                <a:spcPts val="1200"/>
              </a:spcBef>
              <a:spcAft>
                <a:spcPts val="0"/>
              </a:spcAft>
              <a:buClr>
                <a:schemeClr val="dk1"/>
              </a:buClr>
              <a:buSzPts val="1200"/>
              <a:buChar char="●"/>
            </a:pPr>
            <a:r>
              <a:rPr b="1" lang="en" sz="1200">
                <a:solidFill>
                  <a:schemeClr val="dk1"/>
                </a:solidFill>
              </a:rPr>
              <a:t>Description:</a:t>
            </a:r>
            <a:r>
              <a:rPr lang="en" sz="1200">
                <a:solidFill>
                  <a:schemeClr val="dk1"/>
                </a:solidFill>
              </a:rPr>
              <a:t> Supported by various manufacturers like Samsung, LG, Sony, and many others.</a:t>
            </a:r>
            <a:endParaRPr sz="1200">
              <a:solidFill>
                <a:schemeClr val="dk1"/>
              </a:solidFill>
            </a:endParaRPr>
          </a:p>
          <a:p>
            <a:pPr indent="-304800" lvl="0" marL="457200" rtl="0" algn="l">
              <a:spcBef>
                <a:spcPts val="0"/>
              </a:spcBef>
              <a:spcAft>
                <a:spcPts val="0"/>
              </a:spcAft>
              <a:buClr>
                <a:schemeClr val="dk1"/>
              </a:buClr>
              <a:buSzPts val="1200"/>
              <a:buChar char="●"/>
            </a:pPr>
            <a:r>
              <a:rPr b="1" lang="en" sz="1200">
                <a:solidFill>
                  <a:schemeClr val="dk1"/>
                </a:solidFill>
              </a:rPr>
              <a:t>Benefits:</a:t>
            </a:r>
            <a:r>
              <a:rPr lang="en" sz="1200">
                <a:solidFill>
                  <a:schemeClr val="dk1"/>
                </a:solidFill>
              </a:rPr>
              <a:t> Encourages competition and innovation, leading to better products and features.</a:t>
            </a:r>
            <a:endParaRPr sz="1200">
              <a:solidFill>
                <a:schemeClr val="dk1"/>
              </a:solidFill>
            </a:endParaRPr>
          </a:p>
          <a:p>
            <a:pPr indent="0" lvl="0" marL="0" rtl="0" algn="l">
              <a:spcBef>
                <a:spcPts val="1200"/>
              </a:spcBef>
              <a:spcAft>
                <a:spcPts val="0"/>
              </a:spcAft>
              <a:buClr>
                <a:schemeClr val="dk1"/>
              </a:buClr>
              <a:buSzPts val="1100"/>
              <a:buFont typeface="Arial"/>
              <a:buNone/>
            </a:pPr>
            <a:r>
              <a:rPr b="1" lang="en" sz="1200">
                <a:solidFill>
                  <a:schemeClr val="dk1"/>
                </a:solidFill>
              </a:rPr>
              <a:t>Integration with Emerging Technologies</a:t>
            </a:r>
            <a:endParaRPr b="1" sz="1200">
              <a:solidFill>
                <a:schemeClr val="dk1"/>
              </a:solidFill>
            </a:endParaRPr>
          </a:p>
          <a:p>
            <a:pPr indent="-304800" lvl="0" marL="457200" rtl="0" algn="l">
              <a:spcBef>
                <a:spcPts val="1200"/>
              </a:spcBef>
              <a:spcAft>
                <a:spcPts val="0"/>
              </a:spcAft>
              <a:buClr>
                <a:schemeClr val="dk1"/>
              </a:buClr>
              <a:buSzPts val="1200"/>
              <a:buChar char="●"/>
            </a:pPr>
            <a:r>
              <a:rPr b="1" lang="en" sz="1200">
                <a:solidFill>
                  <a:schemeClr val="dk1"/>
                </a:solidFill>
              </a:rPr>
              <a:t>Description:</a:t>
            </a:r>
            <a:r>
              <a:rPr lang="en" sz="1200">
                <a:solidFill>
                  <a:schemeClr val="dk1"/>
                </a:solidFill>
              </a:rPr>
              <a:t> Compatible with emerging technologies such as IoT, smart home devices, and automotive systems.</a:t>
            </a:r>
            <a:endParaRPr sz="1200">
              <a:solidFill>
                <a:schemeClr val="dk1"/>
              </a:solidFill>
            </a:endParaRPr>
          </a:p>
          <a:p>
            <a:pPr indent="-304800" lvl="0" marL="457200" rtl="0" algn="l">
              <a:spcBef>
                <a:spcPts val="0"/>
              </a:spcBef>
              <a:spcAft>
                <a:spcPts val="0"/>
              </a:spcAft>
              <a:buClr>
                <a:schemeClr val="dk1"/>
              </a:buClr>
              <a:buSzPts val="1200"/>
              <a:buChar char="●"/>
            </a:pPr>
            <a:r>
              <a:rPr b="1" lang="en" sz="1200">
                <a:solidFill>
                  <a:schemeClr val="dk1"/>
                </a:solidFill>
              </a:rPr>
              <a:t>Benefits:</a:t>
            </a:r>
            <a:r>
              <a:rPr lang="en" sz="1200">
                <a:solidFill>
                  <a:schemeClr val="dk1"/>
                </a:solidFill>
              </a:rPr>
              <a:t> Ensures future-proofing and adaptability to new advancements.</a:t>
            </a:r>
            <a:endParaRPr sz="12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High Customizability</a:t>
            </a:r>
            <a:endParaRPr/>
          </a:p>
        </p:txBody>
      </p:sp>
      <p:sp>
        <p:nvSpPr>
          <p:cNvPr id="280" name="Google Shape;280;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 sz="1300">
                <a:solidFill>
                  <a:schemeClr val="dk1"/>
                </a:solidFill>
              </a:rPr>
              <a:t>Personalized User Experience</a:t>
            </a:r>
            <a:endParaRPr b="1" sz="1300">
              <a:solidFill>
                <a:schemeClr val="dk1"/>
              </a:solidFill>
            </a:endParaRPr>
          </a:p>
          <a:p>
            <a:pPr indent="-311150" lvl="0" marL="457200" rtl="0" algn="l">
              <a:spcBef>
                <a:spcPts val="1200"/>
              </a:spcBef>
              <a:spcAft>
                <a:spcPts val="0"/>
              </a:spcAft>
              <a:buClr>
                <a:schemeClr val="dk1"/>
              </a:buClr>
              <a:buSzPts val="1300"/>
              <a:buChar char="●"/>
            </a:pPr>
            <a:r>
              <a:rPr b="1" lang="en" sz="1300">
                <a:solidFill>
                  <a:schemeClr val="dk1"/>
                </a:solidFill>
              </a:rPr>
              <a:t>Description:</a:t>
            </a:r>
            <a:r>
              <a:rPr lang="en" sz="1300">
                <a:solidFill>
                  <a:schemeClr val="dk1"/>
                </a:solidFill>
              </a:rPr>
              <a:t> Android allows users to customize their home screens, widgets, and overall interface.</a:t>
            </a:r>
            <a:endParaRPr sz="1300">
              <a:solidFill>
                <a:schemeClr val="dk1"/>
              </a:solidFill>
            </a:endParaRPr>
          </a:p>
          <a:p>
            <a:pPr indent="-311150" lvl="0" marL="457200" rtl="0" algn="l">
              <a:spcBef>
                <a:spcPts val="0"/>
              </a:spcBef>
              <a:spcAft>
                <a:spcPts val="0"/>
              </a:spcAft>
              <a:buClr>
                <a:schemeClr val="dk1"/>
              </a:buClr>
              <a:buSzPts val="1300"/>
              <a:buChar char="●"/>
            </a:pPr>
            <a:r>
              <a:rPr b="1" lang="en" sz="1300">
                <a:solidFill>
                  <a:schemeClr val="dk1"/>
                </a:solidFill>
              </a:rPr>
              <a:t>Benefits:</a:t>
            </a:r>
            <a:r>
              <a:rPr lang="en" sz="1300">
                <a:solidFill>
                  <a:schemeClr val="dk1"/>
                </a:solidFill>
              </a:rPr>
              <a:t> Enhances user satisfaction by providing a personalized experience tailored to individual preferences.</a:t>
            </a:r>
            <a:endParaRPr sz="1300">
              <a:solidFill>
                <a:schemeClr val="dk1"/>
              </a:solidFill>
            </a:endParaRPr>
          </a:p>
          <a:p>
            <a:pPr indent="0" lvl="0" marL="0" rtl="0" algn="l">
              <a:spcBef>
                <a:spcPts val="1200"/>
              </a:spcBef>
              <a:spcAft>
                <a:spcPts val="0"/>
              </a:spcAft>
              <a:buClr>
                <a:schemeClr val="dk1"/>
              </a:buClr>
              <a:buSzPts val="1100"/>
              <a:buFont typeface="Arial"/>
              <a:buNone/>
            </a:pPr>
            <a:r>
              <a:rPr b="1" lang="en" sz="1300">
                <a:solidFill>
                  <a:schemeClr val="dk1"/>
                </a:solidFill>
              </a:rPr>
              <a:t>Custom ROMs and Themes</a:t>
            </a:r>
            <a:endParaRPr b="1" sz="1300">
              <a:solidFill>
                <a:schemeClr val="dk1"/>
              </a:solidFill>
            </a:endParaRPr>
          </a:p>
          <a:p>
            <a:pPr indent="-311150" lvl="0" marL="457200" rtl="0" algn="l">
              <a:spcBef>
                <a:spcPts val="1200"/>
              </a:spcBef>
              <a:spcAft>
                <a:spcPts val="0"/>
              </a:spcAft>
              <a:buClr>
                <a:schemeClr val="dk1"/>
              </a:buClr>
              <a:buSzPts val="1300"/>
              <a:buChar char="●"/>
            </a:pPr>
            <a:r>
              <a:rPr b="1" lang="en" sz="1300">
                <a:solidFill>
                  <a:schemeClr val="dk1"/>
                </a:solidFill>
              </a:rPr>
              <a:t>Description:</a:t>
            </a:r>
            <a:r>
              <a:rPr lang="en" sz="1300">
                <a:solidFill>
                  <a:schemeClr val="dk1"/>
                </a:solidFill>
              </a:rPr>
              <a:t> Users can install custom ROMs and themes to modify the look and functionality of their devices.</a:t>
            </a:r>
            <a:endParaRPr sz="1300">
              <a:solidFill>
                <a:schemeClr val="dk1"/>
              </a:solidFill>
            </a:endParaRPr>
          </a:p>
          <a:p>
            <a:pPr indent="-311150" lvl="0" marL="457200" rtl="0" algn="l">
              <a:spcBef>
                <a:spcPts val="0"/>
              </a:spcBef>
              <a:spcAft>
                <a:spcPts val="0"/>
              </a:spcAft>
              <a:buClr>
                <a:schemeClr val="dk1"/>
              </a:buClr>
              <a:buSzPts val="1300"/>
              <a:buChar char="●"/>
            </a:pPr>
            <a:r>
              <a:rPr b="1" lang="en" sz="1300">
                <a:solidFill>
                  <a:schemeClr val="dk1"/>
                </a:solidFill>
              </a:rPr>
              <a:t>Benefits:</a:t>
            </a:r>
            <a:r>
              <a:rPr lang="en" sz="1300">
                <a:solidFill>
                  <a:schemeClr val="dk1"/>
                </a:solidFill>
              </a:rPr>
              <a:t> Offers advanced users the flexibility to optimize their devices according to their needs.</a:t>
            </a:r>
            <a:endParaRPr sz="1300">
              <a:solidFill>
                <a:schemeClr val="dk1"/>
              </a:solidFill>
            </a:endParaRPr>
          </a:p>
          <a:p>
            <a:pPr indent="0" lvl="0" marL="0" rtl="0" algn="l">
              <a:spcBef>
                <a:spcPts val="1200"/>
              </a:spcBef>
              <a:spcAft>
                <a:spcPts val="0"/>
              </a:spcAft>
              <a:buClr>
                <a:schemeClr val="dk1"/>
              </a:buClr>
              <a:buSzPts val="1100"/>
              <a:buFont typeface="Arial"/>
              <a:buNone/>
            </a:pPr>
            <a:r>
              <a:rPr b="1" lang="en" sz="1300">
                <a:solidFill>
                  <a:schemeClr val="dk1"/>
                </a:solidFill>
              </a:rPr>
              <a:t>Flexible App Development</a:t>
            </a:r>
            <a:endParaRPr b="1" sz="1300">
              <a:solidFill>
                <a:schemeClr val="dk1"/>
              </a:solidFill>
            </a:endParaRPr>
          </a:p>
          <a:p>
            <a:pPr indent="-311150" lvl="0" marL="457200" rtl="0" algn="l">
              <a:spcBef>
                <a:spcPts val="1200"/>
              </a:spcBef>
              <a:spcAft>
                <a:spcPts val="0"/>
              </a:spcAft>
              <a:buClr>
                <a:schemeClr val="dk1"/>
              </a:buClr>
              <a:buSzPts val="1300"/>
              <a:buChar char="●"/>
            </a:pPr>
            <a:r>
              <a:rPr b="1" lang="en" sz="1300">
                <a:solidFill>
                  <a:schemeClr val="dk1"/>
                </a:solidFill>
              </a:rPr>
              <a:t>Description:</a:t>
            </a:r>
            <a:r>
              <a:rPr lang="en" sz="1300">
                <a:solidFill>
                  <a:schemeClr val="dk1"/>
                </a:solidFill>
              </a:rPr>
              <a:t> Developers can create highly customizable apps that integrate seamlessly with the Android OS.</a:t>
            </a:r>
            <a:endParaRPr sz="1300">
              <a:solidFill>
                <a:schemeClr val="dk1"/>
              </a:solidFill>
            </a:endParaRPr>
          </a:p>
          <a:p>
            <a:pPr indent="-311150" lvl="0" marL="457200" rtl="0" algn="l">
              <a:spcBef>
                <a:spcPts val="0"/>
              </a:spcBef>
              <a:spcAft>
                <a:spcPts val="0"/>
              </a:spcAft>
              <a:buClr>
                <a:schemeClr val="dk1"/>
              </a:buClr>
              <a:buSzPts val="1300"/>
              <a:buChar char="●"/>
            </a:pPr>
            <a:r>
              <a:rPr b="1" lang="en" sz="1300">
                <a:solidFill>
                  <a:schemeClr val="dk1"/>
                </a:solidFill>
              </a:rPr>
              <a:t>Benefits:</a:t>
            </a:r>
            <a:r>
              <a:rPr lang="en" sz="1300">
                <a:solidFill>
                  <a:schemeClr val="dk1"/>
                </a:solidFill>
              </a:rPr>
              <a:t> Encourages the development of innovative and unique applications.</a:t>
            </a:r>
            <a:endParaRPr sz="13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Strong App Market (Google Play Store)</a:t>
            </a:r>
            <a:endParaRPr/>
          </a:p>
        </p:txBody>
      </p:sp>
      <p:sp>
        <p:nvSpPr>
          <p:cNvPr id="286" name="Google Shape;286;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Clr>
                <a:schemeClr val="dk1"/>
              </a:buClr>
              <a:buSzPts val="1100"/>
              <a:buFont typeface="Arial"/>
              <a:buNone/>
            </a:pPr>
            <a:r>
              <a:rPr b="1" lang="en" sz="1200">
                <a:solidFill>
                  <a:schemeClr val="dk1"/>
                </a:solidFill>
              </a:rPr>
              <a:t>Vast App Selection</a:t>
            </a:r>
            <a:endParaRPr b="1" sz="1200">
              <a:solidFill>
                <a:schemeClr val="dk1"/>
              </a:solidFill>
            </a:endParaRPr>
          </a:p>
          <a:p>
            <a:pPr indent="-304800" lvl="0" marL="457200" rtl="0" algn="l">
              <a:spcBef>
                <a:spcPts val="1200"/>
              </a:spcBef>
              <a:spcAft>
                <a:spcPts val="0"/>
              </a:spcAft>
              <a:buClr>
                <a:schemeClr val="dk1"/>
              </a:buClr>
              <a:buSzPts val="1200"/>
              <a:buChar char="●"/>
            </a:pPr>
            <a:r>
              <a:rPr b="1" lang="en" sz="1200">
                <a:solidFill>
                  <a:schemeClr val="dk1"/>
                </a:solidFill>
              </a:rPr>
              <a:t>Description:</a:t>
            </a:r>
            <a:r>
              <a:rPr lang="en" sz="1200">
                <a:solidFill>
                  <a:schemeClr val="dk1"/>
                </a:solidFill>
              </a:rPr>
              <a:t> Google Play Store offers millions of apps, games, and other content.</a:t>
            </a:r>
            <a:endParaRPr sz="1200">
              <a:solidFill>
                <a:schemeClr val="dk1"/>
              </a:solidFill>
            </a:endParaRPr>
          </a:p>
          <a:p>
            <a:pPr indent="-304800" lvl="0" marL="457200" rtl="0" algn="l">
              <a:spcBef>
                <a:spcPts val="0"/>
              </a:spcBef>
              <a:spcAft>
                <a:spcPts val="0"/>
              </a:spcAft>
              <a:buClr>
                <a:schemeClr val="dk1"/>
              </a:buClr>
              <a:buSzPts val="1200"/>
              <a:buChar char="●"/>
            </a:pPr>
            <a:r>
              <a:rPr b="1" lang="en" sz="1200">
                <a:solidFill>
                  <a:schemeClr val="dk1"/>
                </a:solidFill>
              </a:rPr>
              <a:t>Benefits:</a:t>
            </a:r>
            <a:r>
              <a:rPr lang="en" sz="1200">
                <a:solidFill>
                  <a:schemeClr val="dk1"/>
                </a:solidFill>
              </a:rPr>
              <a:t> Provides users with a wide range of choices for entertainment, productivity, and more.</a:t>
            </a:r>
            <a:endParaRPr sz="1200">
              <a:solidFill>
                <a:schemeClr val="dk1"/>
              </a:solidFill>
            </a:endParaRPr>
          </a:p>
          <a:p>
            <a:pPr indent="0" lvl="0" marL="0" rtl="0" algn="l">
              <a:spcBef>
                <a:spcPts val="1200"/>
              </a:spcBef>
              <a:spcAft>
                <a:spcPts val="0"/>
              </a:spcAft>
              <a:buClr>
                <a:schemeClr val="dk1"/>
              </a:buClr>
              <a:buSzPts val="1100"/>
              <a:buFont typeface="Arial"/>
              <a:buNone/>
            </a:pPr>
            <a:r>
              <a:rPr b="1" lang="en" sz="1200">
                <a:solidFill>
                  <a:schemeClr val="dk1"/>
                </a:solidFill>
              </a:rPr>
              <a:t>Developer-Friendly Policies</a:t>
            </a:r>
            <a:endParaRPr b="1" sz="1200">
              <a:solidFill>
                <a:schemeClr val="dk1"/>
              </a:solidFill>
            </a:endParaRPr>
          </a:p>
          <a:p>
            <a:pPr indent="-304800" lvl="0" marL="457200" rtl="0" algn="l">
              <a:spcBef>
                <a:spcPts val="1200"/>
              </a:spcBef>
              <a:spcAft>
                <a:spcPts val="0"/>
              </a:spcAft>
              <a:buClr>
                <a:schemeClr val="dk1"/>
              </a:buClr>
              <a:buSzPts val="1200"/>
              <a:buChar char="●"/>
            </a:pPr>
            <a:r>
              <a:rPr b="1" lang="en" sz="1200">
                <a:solidFill>
                  <a:schemeClr val="dk1"/>
                </a:solidFill>
              </a:rPr>
              <a:t>Description:</a:t>
            </a:r>
            <a:r>
              <a:rPr lang="en" sz="1200">
                <a:solidFill>
                  <a:schemeClr val="dk1"/>
                </a:solidFill>
              </a:rPr>
              <a:t> Google Play Store supports developers with tools, analytics, and monetization options.</a:t>
            </a:r>
            <a:endParaRPr sz="1200">
              <a:solidFill>
                <a:schemeClr val="dk1"/>
              </a:solidFill>
            </a:endParaRPr>
          </a:p>
          <a:p>
            <a:pPr indent="-304800" lvl="0" marL="457200" rtl="0" algn="l">
              <a:spcBef>
                <a:spcPts val="0"/>
              </a:spcBef>
              <a:spcAft>
                <a:spcPts val="0"/>
              </a:spcAft>
              <a:buClr>
                <a:schemeClr val="dk1"/>
              </a:buClr>
              <a:buSzPts val="1200"/>
              <a:buChar char="●"/>
            </a:pPr>
            <a:r>
              <a:rPr b="1" lang="en" sz="1200">
                <a:solidFill>
                  <a:schemeClr val="dk1"/>
                </a:solidFill>
              </a:rPr>
              <a:t>Benefits:</a:t>
            </a:r>
            <a:r>
              <a:rPr lang="en" sz="1200">
                <a:solidFill>
                  <a:schemeClr val="dk1"/>
                </a:solidFill>
              </a:rPr>
              <a:t> Encourages developers to create and distribute high-quality apps, contributing to a thriving app ecosystem.</a:t>
            </a:r>
            <a:endParaRPr sz="1200">
              <a:solidFill>
                <a:schemeClr val="dk1"/>
              </a:solidFill>
            </a:endParaRPr>
          </a:p>
          <a:p>
            <a:pPr indent="0" lvl="0" marL="0" rtl="0" algn="l">
              <a:spcBef>
                <a:spcPts val="1200"/>
              </a:spcBef>
              <a:spcAft>
                <a:spcPts val="0"/>
              </a:spcAft>
              <a:buClr>
                <a:schemeClr val="dk1"/>
              </a:buClr>
              <a:buSzPts val="1100"/>
              <a:buFont typeface="Arial"/>
              <a:buNone/>
            </a:pPr>
            <a:r>
              <a:rPr b="1" lang="en" sz="1200">
                <a:solidFill>
                  <a:schemeClr val="dk1"/>
                </a:solidFill>
              </a:rPr>
              <a:t>Security and Quality Control</a:t>
            </a:r>
            <a:endParaRPr b="1" sz="1200">
              <a:solidFill>
                <a:schemeClr val="dk1"/>
              </a:solidFill>
            </a:endParaRPr>
          </a:p>
          <a:p>
            <a:pPr indent="-304800" lvl="0" marL="457200" rtl="0" algn="l">
              <a:spcBef>
                <a:spcPts val="1200"/>
              </a:spcBef>
              <a:spcAft>
                <a:spcPts val="0"/>
              </a:spcAft>
              <a:buClr>
                <a:schemeClr val="dk1"/>
              </a:buClr>
              <a:buSzPts val="1200"/>
              <a:buChar char="●"/>
            </a:pPr>
            <a:r>
              <a:rPr b="1" lang="en" sz="1200">
                <a:solidFill>
                  <a:schemeClr val="dk1"/>
                </a:solidFill>
              </a:rPr>
              <a:t>Description:</a:t>
            </a:r>
            <a:r>
              <a:rPr lang="en" sz="1200">
                <a:solidFill>
                  <a:schemeClr val="dk1"/>
                </a:solidFill>
              </a:rPr>
              <a:t> Google Play Protect and other security measures ensure that apps are safe and meet quality standards.</a:t>
            </a:r>
            <a:endParaRPr sz="1200">
              <a:solidFill>
                <a:schemeClr val="dk1"/>
              </a:solidFill>
            </a:endParaRPr>
          </a:p>
          <a:p>
            <a:pPr indent="-304800" lvl="0" marL="457200" rtl="0" algn="l">
              <a:spcBef>
                <a:spcPts val="0"/>
              </a:spcBef>
              <a:spcAft>
                <a:spcPts val="0"/>
              </a:spcAft>
              <a:buClr>
                <a:schemeClr val="dk1"/>
              </a:buClr>
              <a:buSzPts val="1200"/>
              <a:buChar char="●"/>
            </a:pPr>
            <a:r>
              <a:rPr b="1" lang="en" sz="1200">
                <a:solidFill>
                  <a:schemeClr val="dk1"/>
                </a:solidFill>
              </a:rPr>
              <a:t>Benefits:</a:t>
            </a:r>
            <a:r>
              <a:rPr lang="en" sz="1200">
                <a:solidFill>
                  <a:schemeClr val="dk1"/>
                </a:solidFill>
              </a:rPr>
              <a:t> Protects users from malware and ensures a reliable app experience.</a:t>
            </a:r>
            <a:endParaRPr sz="12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92" name="Google Shape;292;p51"/>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b="1" lang="en"/>
              <a:t>Android Architecture</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Clr>
                <a:schemeClr val="dk1"/>
              </a:buClr>
              <a:buSzPts val="1100"/>
              <a:buFont typeface="Arial"/>
              <a:buNone/>
            </a:pPr>
            <a:r>
              <a:rPr b="1" lang="en" sz="1500">
                <a:solidFill>
                  <a:schemeClr val="dk1"/>
                </a:solidFill>
              </a:rPr>
              <a:t>First Commercial Android Device: HTC Dream (2008)</a:t>
            </a:r>
            <a:endParaRPr b="1" sz="1500">
              <a:solidFill>
                <a:schemeClr val="dk1"/>
              </a:solidFill>
            </a:endParaRPr>
          </a:p>
          <a:p>
            <a:pPr indent="-323850" lvl="0" marL="457200" rtl="0" algn="just">
              <a:spcBef>
                <a:spcPts val="1200"/>
              </a:spcBef>
              <a:spcAft>
                <a:spcPts val="0"/>
              </a:spcAft>
              <a:buClr>
                <a:schemeClr val="dk1"/>
              </a:buClr>
              <a:buSzPts val="1500"/>
              <a:buChar char="●"/>
            </a:pPr>
            <a:r>
              <a:rPr lang="en" sz="1500">
                <a:solidFill>
                  <a:schemeClr val="dk1"/>
                </a:solidFill>
              </a:rPr>
              <a:t>The HTC Dream, also known as the </a:t>
            </a:r>
            <a:r>
              <a:rPr b="1" lang="en" sz="1500">
                <a:solidFill>
                  <a:schemeClr val="dk1"/>
                </a:solidFill>
              </a:rPr>
              <a:t>T-Mobile G1</a:t>
            </a:r>
            <a:r>
              <a:rPr lang="en" sz="1500">
                <a:solidFill>
                  <a:schemeClr val="dk1"/>
                </a:solidFill>
              </a:rPr>
              <a:t>, was the first commercial device powered by Android.</a:t>
            </a:r>
            <a:endParaRPr sz="1500">
              <a:solidFill>
                <a:schemeClr val="dk1"/>
              </a:solidFill>
            </a:endParaRPr>
          </a:p>
          <a:p>
            <a:pPr indent="-323850" lvl="0" marL="457200" rtl="0" algn="just">
              <a:spcBef>
                <a:spcPts val="0"/>
              </a:spcBef>
              <a:spcAft>
                <a:spcPts val="0"/>
              </a:spcAft>
              <a:buClr>
                <a:schemeClr val="dk1"/>
              </a:buClr>
              <a:buSzPts val="1500"/>
              <a:buChar char="●"/>
            </a:pPr>
            <a:r>
              <a:rPr lang="en" sz="1500">
                <a:solidFill>
                  <a:schemeClr val="dk1"/>
                </a:solidFill>
              </a:rPr>
              <a:t>Released in October 2008, it featured a touchscreen </a:t>
            </a:r>
            <a:r>
              <a:rPr b="1" lang="en" sz="1500">
                <a:solidFill>
                  <a:schemeClr val="dk1"/>
                </a:solidFill>
              </a:rPr>
              <a:t>interface and a slide-out QWERTY keyboard</a:t>
            </a:r>
            <a:r>
              <a:rPr lang="en" sz="1500">
                <a:solidFill>
                  <a:schemeClr val="dk1"/>
                </a:solidFill>
              </a:rPr>
              <a:t>.</a:t>
            </a:r>
            <a:endParaRPr sz="1500">
              <a:solidFill>
                <a:schemeClr val="dk1"/>
              </a:solidFill>
            </a:endParaRPr>
          </a:p>
          <a:p>
            <a:pPr indent="0" lvl="0" marL="0" rtl="0" algn="just">
              <a:spcBef>
                <a:spcPts val="1200"/>
              </a:spcBef>
              <a:spcAft>
                <a:spcPts val="0"/>
              </a:spcAft>
              <a:buClr>
                <a:schemeClr val="dk1"/>
              </a:buClr>
              <a:buSzPts val="1100"/>
              <a:buFont typeface="Arial"/>
              <a:buNone/>
            </a:pPr>
            <a:r>
              <a:rPr b="1" lang="en" sz="1500">
                <a:solidFill>
                  <a:schemeClr val="dk1"/>
                </a:solidFill>
              </a:rPr>
              <a:t>Major Milestones:</a:t>
            </a:r>
            <a:endParaRPr b="1" sz="1500">
              <a:solidFill>
                <a:schemeClr val="dk1"/>
              </a:solidFill>
            </a:endParaRPr>
          </a:p>
          <a:p>
            <a:pPr indent="-323850" lvl="0" marL="457200" rtl="0" algn="just">
              <a:spcBef>
                <a:spcPts val="1200"/>
              </a:spcBef>
              <a:spcAft>
                <a:spcPts val="0"/>
              </a:spcAft>
              <a:buClr>
                <a:schemeClr val="dk1"/>
              </a:buClr>
              <a:buSzPts val="1500"/>
              <a:buChar char="●"/>
            </a:pPr>
            <a:r>
              <a:rPr b="1" lang="en" sz="1500">
                <a:solidFill>
                  <a:schemeClr val="dk1"/>
                </a:solidFill>
              </a:rPr>
              <a:t>Launch of Android Market (2008):</a:t>
            </a:r>
            <a:r>
              <a:rPr lang="en" sz="1500">
                <a:solidFill>
                  <a:schemeClr val="dk1"/>
                </a:solidFill>
              </a:rPr>
              <a:t> The precursor to Google Play, it allowed users to download and install apps on their Android devices.</a:t>
            </a:r>
            <a:endParaRPr sz="1500">
              <a:solidFill>
                <a:schemeClr val="dk1"/>
              </a:solidFill>
            </a:endParaRPr>
          </a:p>
          <a:p>
            <a:pPr indent="-323850" lvl="0" marL="457200" rtl="0" algn="just">
              <a:spcBef>
                <a:spcPts val="0"/>
              </a:spcBef>
              <a:spcAft>
                <a:spcPts val="0"/>
              </a:spcAft>
              <a:buClr>
                <a:schemeClr val="dk1"/>
              </a:buClr>
              <a:buSzPts val="1500"/>
              <a:buChar char="●"/>
            </a:pPr>
            <a:r>
              <a:rPr b="1" lang="en" sz="1500">
                <a:solidFill>
                  <a:schemeClr val="dk1"/>
                </a:solidFill>
              </a:rPr>
              <a:t>Rapid Adoption by Major Device Manufacturers:</a:t>
            </a:r>
            <a:r>
              <a:rPr lang="en" sz="1500">
                <a:solidFill>
                  <a:schemeClr val="dk1"/>
                </a:solidFill>
              </a:rPr>
              <a:t> Companies like Samsung, HTC, LG, and Motorola quickly adopted Android, lealeading to a diverse range of devices and accelerating Android's market penetration.</a:t>
            </a:r>
            <a:endParaRPr sz="150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 of Android Architecture</a:t>
            </a:r>
            <a:endParaRPr/>
          </a:p>
        </p:txBody>
      </p:sp>
      <p:sp>
        <p:nvSpPr>
          <p:cNvPr id="298" name="Google Shape;298;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Linux Kernel</a:t>
            </a:r>
            <a:endParaRPr/>
          </a:p>
          <a:p>
            <a:pPr indent="-342900" lvl="0" marL="457200" rtl="0" algn="l">
              <a:spcBef>
                <a:spcPts val="0"/>
              </a:spcBef>
              <a:spcAft>
                <a:spcPts val="0"/>
              </a:spcAft>
              <a:buSzPts val="1800"/>
              <a:buChar char="●"/>
            </a:pPr>
            <a:r>
              <a:rPr lang="en"/>
              <a:t>Hardware Abstraction Layer (HAL)</a:t>
            </a:r>
            <a:endParaRPr/>
          </a:p>
          <a:p>
            <a:pPr indent="-342900" lvl="0" marL="457200" rtl="0" algn="l">
              <a:spcBef>
                <a:spcPts val="0"/>
              </a:spcBef>
              <a:spcAft>
                <a:spcPts val="0"/>
              </a:spcAft>
              <a:buSzPts val="1800"/>
              <a:buChar char="●"/>
            </a:pPr>
            <a:r>
              <a:rPr lang="en"/>
              <a:t>Android Runtime (ART)</a:t>
            </a:r>
            <a:endParaRPr/>
          </a:p>
          <a:p>
            <a:pPr indent="-342900" lvl="0" marL="457200" rtl="0" algn="l">
              <a:spcBef>
                <a:spcPts val="0"/>
              </a:spcBef>
              <a:spcAft>
                <a:spcPts val="0"/>
              </a:spcAft>
              <a:buSzPts val="1800"/>
              <a:buChar char="●"/>
            </a:pPr>
            <a:r>
              <a:rPr lang="en"/>
              <a:t>Native C/C++ Libraries</a:t>
            </a:r>
            <a:endParaRPr/>
          </a:p>
          <a:p>
            <a:pPr indent="-342900" lvl="0" marL="457200" rtl="0" algn="l">
              <a:spcBef>
                <a:spcPts val="0"/>
              </a:spcBef>
              <a:spcAft>
                <a:spcPts val="0"/>
              </a:spcAft>
              <a:buSzPts val="1800"/>
              <a:buChar char="●"/>
            </a:pPr>
            <a:r>
              <a:rPr lang="en"/>
              <a:t>Java API Framework</a:t>
            </a:r>
            <a:endParaRPr/>
          </a:p>
          <a:p>
            <a:pPr indent="-342900" lvl="0" marL="457200" rtl="0" algn="l">
              <a:spcBef>
                <a:spcPts val="0"/>
              </a:spcBef>
              <a:spcAft>
                <a:spcPts val="0"/>
              </a:spcAft>
              <a:buSzPts val="1800"/>
              <a:buChar char="●"/>
            </a:pPr>
            <a:r>
              <a:rPr lang="en"/>
              <a:t>System Apps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04" name="Google Shape;304;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5" name="Google Shape;305;p53"/>
          <p:cNvPicPr preferRelativeResize="0"/>
          <p:nvPr/>
        </p:nvPicPr>
        <p:blipFill>
          <a:blip r:embed="rId3">
            <a:alphaModFix/>
          </a:blip>
          <a:stretch>
            <a:fillRect/>
          </a:stretch>
        </p:blipFill>
        <p:spPr>
          <a:xfrm>
            <a:off x="2302800" y="445025"/>
            <a:ext cx="4538400" cy="412385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500"/>
              <a:t>Core System Services</a:t>
            </a:r>
            <a:endParaRPr sz="2500"/>
          </a:p>
        </p:txBody>
      </p:sp>
      <p:sp>
        <p:nvSpPr>
          <p:cNvPr id="311" name="Google Shape;311;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1200"/>
              </a:spcBef>
              <a:spcAft>
                <a:spcPts val="0"/>
              </a:spcAft>
              <a:buClr>
                <a:schemeClr val="dk1"/>
              </a:buClr>
              <a:buSzPts val="1100"/>
              <a:buFont typeface="Arial"/>
              <a:buNone/>
            </a:pPr>
            <a:r>
              <a:rPr b="1" lang="en" sz="1500">
                <a:solidFill>
                  <a:schemeClr val="dk1"/>
                </a:solidFill>
              </a:rPr>
              <a:t>Description:</a:t>
            </a:r>
            <a:endParaRPr b="1" sz="1500">
              <a:solidFill>
                <a:schemeClr val="dk1"/>
              </a:solidFill>
            </a:endParaRPr>
          </a:p>
          <a:p>
            <a:pPr indent="-323850" lvl="0" marL="457200" rtl="0" algn="just">
              <a:spcBef>
                <a:spcPts val="1200"/>
              </a:spcBef>
              <a:spcAft>
                <a:spcPts val="0"/>
              </a:spcAft>
              <a:buClr>
                <a:schemeClr val="dk1"/>
              </a:buClr>
              <a:buSzPts val="1500"/>
              <a:buChar char="●"/>
            </a:pPr>
            <a:r>
              <a:rPr b="1" lang="en" sz="1500">
                <a:solidFill>
                  <a:schemeClr val="dk1"/>
                </a:solidFill>
              </a:rPr>
              <a:t>Memory Management:</a:t>
            </a:r>
            <a:r>
              <a:rPr lang="en" sz="1500">
                <a:solidFill>
                  <a:schemeClr val="dk1"/>
                </a:solidFill>
              </a:rPr>
              <a:t> The Linux Kernel handles </a:t>
            </a:r>
            <a:r>
              <a:rPr b="1" lang="en" sz="1500">
                <a:solidFill>
                  <a:schemeClr val="dk1"/>
                </a:solidFill>
              </a:rPr>
              <a:t>memory allocation and deallocation</a:t>
            </a:r>
            <a:r>
              <a:rPr lang="en" sz="1500">
                <a:solidFill>
                  <a:schemeClr val="dk1"/>
                </a:solidFill>
              </a:rPr>
              <a:t>, ensuring that each process has the necessary memory resources and that memory is efficiently utilized.</a:t>
            </a:r>
            <a:endParaRPr sz="1500">
              <a:solidFill>
                <a:schemeClr val="dk1"/>
              </a:solidFill>
            </a:endParaRPr>
          </a:p>
          <a:p>
            <a:pPr indent="-323850" lvl="0" marL="457200" rtl="0" algn="just">
              <a:spcBef>
                <a:spcPts val="0"/>
              </a:spcBef>
              <a:spcAft>
                <a:spcPts val="0"/>
              </a:spcAft>
              <a:buClr>
                <a:schemeClr val="dk1"/>
              </a:buClr>
              <a:buSzPts val="1500"/>
              <a:buChar char="●"/>
            </a:pPr>
            <a:r>
              <a:rPr b="1" lang="en" sz="1500">
                <a:solidFill>
                  <a:schemeClr val="dk1"/>
                </a:solidFill>
              </a:rPr>
              <a:t>Process Management:</a:t>
            </a:r>
            <a:r>
              <a:rPr lang="en" sz="1500">
                <a:solidFill>
                  <a:schemeClr val="dk1"/>
                </a:solidFill>
              </a:rPr>
              <a:t> Manages the execution of </a:t>
            </a:r>
            <a:r>
              <a:rPr b="1" lang="en" sz="1500">
                <a:solidFill>
                  <a:schemeClr val="dk1"/>
                </a:solidFill>
              </a:rPr>
              <a:t>processes, including scheduling, starting, and stopping processes</a:t>
            </a:r>
            <a:r>
              <a:rPr lang="en" sz="1500">
                <a:solidFill>
                  <a:schemeClr val="dk1"/>
                </a:solidFill>
              </a:rPr>
              <a:t>. It ensures that CPU time is allocated fairly and efficiently among all running processes.</a:t>
            </a:r>
            <a:endParaRPr sz="1500">
              <a:solidFill>
                <a:schemeClr val="dk1"/>
              </a:solidFill>
            </a:endParaRPr>
          </a:p>
          <a:p>
            <a:pPr indent="-323850" lvl="0" marL="457200" rtl="0" algn="just">
              <a:spcBef>
                <a:spcPts val="0"/>
              </a:spcBef>
              <a:spcAft>
                <a:spcPts val="0"/>
              </a:spcAft>
              <a:buClr>
                <a:schemeClr val="dk1"/>
              </a:buClr>
              <a:buSzPts val="1500"/>
              <a:buChar char="●"/>
            </a:pPr>
            <a:r>
              <a:rPr b="1" lang="en" sz="1500">
                <a:solidFill>
                  <a:schemeClr val="dk1"/>
                </a:solidFill>
              </a:rPr>
              <a:t>Network Stack:</a:t>
            </a:r>
            <a:r>
              <a:rPr lang="en" sz="1500">
                <a:solidFill>
                  <a:schemeClr val="dk1"/>
                </a:solidFill>
              </a:rPr>
              <a:t> Provides the networking infrastructure, including </a:t>
            </a:r>
            <a:r>
              <a:rPr b="1" lang="en" sz="1500">
                <a:solidFill>
                  <a:schemeClr val="dk1"/>
                </a:solidFill>
              </a:rPr>
              <a:t>protocols and interfaces</a:t>
            </a:r>
            <a:r>
              <a:rPr lang="en" sz="1500">
                <a:solidFill>
                  <a:schemeClr val="dk1"/>
                </a:solidFill>
              </a:rPr>
              <a:t>, required for data communication over networks. It supports various network types such as </a:t>
            </a:r>
            <a:r>
              <a:rPr b="1" lang="en" sz="1500">
                <a:solidFill>
                  <a:schemeClr val="dk1"/>
                </a:solidFill>
              </a:rPr>
              <a:t>Wi-Fi, Bluetooth, and cellular networks</a:t>
            </a:r>
            <a:r>
              <a:rPr lang="en" sz="1500">
                <a:solidFill>
                  <a:schemeClr val="dk1"/>
                </a:solidFill>
              </a:rPr>
              <a:t>.</a:t>
            </a:r>
            <a:endParaRPr sz="15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Importance of Memory Management</a:t>
            </a:r>
            <a:endParaRPr/>
          </a:p>
        </p:txBody>
      </p:sp>
      <p:sp>
        <p:nvSpPr>
          <p:cNvPr id="317" name="Google Shape;317;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23850" lvl="0" marL="457200" rtl="0" algn="just">
              <a:spcBef>
                <a:spcPts val="0"/>
              </a:spcBef>
              <a:spcAft>
                <a:spcPts val="0"/>
              </a:spcAft>
              <a:buClr>
                <a:schemeClr val="dk1"/>
              </a:buClr>
              <a:buSzPts val="1500"/>
              <a:buChar char="●"/>
            </a:pPr>
            <a:r>
              <a:rPr b="1" lang="en" sz="1500">
                <a:solidFill>
                  <a:schemeClr val="dk1"/>
                </a:solidFill>
              </a:rPr>
              <a:t>Preventing Overconsumption:</a:t>
            </a:r>
            <a:r>
              <a:rPr lang="en" sz="1500">
                <a:solidFill>
                  <a:schemeClr val="dk1"/>
                </a:solidFill>
              </a:rPr>
              <a:t> Android devices have </a:t>
            </a:r>
            <a:r>
              <a:rPr b="1" lang="en" sz="1500">
                <a:solidFill>
                  <a:schemeClr val="dk1"/>
                </a:solidFill>
              </a:rPr>
              <a:t>finite memory resources</a:t>
            </a:r>
            <a:r>
              <a:rPr lang="en" sz="1500">
                <a:solidFill>
                  <a:schemeClr val="dk1"/>
                </a:solidFill>
              </a:rPr>
              <a:t>. Efficient memory management ensures that each application gets the </a:t>
            </a:r>
            <a:r>
              <a:rPr b="1" lang="en" sz="1500">
                <a:solidFill>
                  <a:schemeClr val="dk1"/>
                </a:solidFill>
              </a:rPr>
              <a:t>memory it needs without exceeding limits</a:t>
            </a:r>
            <a:r>
              <a:rPr lang="en" sz="1500">
                <a:solidFill>
                  <a:schemeClr val="dk1"/>
                </a:solidFill>
              </a:rPr>
              <a:t>. This prevents </a:t>
            </a:r>
            <a:r>
              <a:rPr b="1" lang="en" sz="1500">
                <a:solidFill>
                  <a:schemeClr val="dk1"/>
                </a:solidFill>
              </a:rPr>
              <a:t>one app from consuming too much memory</a:t>
            </a:r>
            <a:r>
              <a:rPr lang="en" sz="1500">
                <a:solidFill>
                  <a:schemeClr val="dk1"/>
                </a:solidFill>
              </a:rPr>
              <a:t>, which could otherwise lead to sluggish performance or even system crashes.</a:t>
            </a:r>
            <a:endParaRPr sz="1500">
              <a:solidFill>
                <a:schemeClr val="dk1"/>
              </a:solidFill>
            </a:endParaRPr>
          </a:p>
          <a:p>
            <a:pPr indent="-323850" lvl="0" marL="457200" rtl="0" algn="just">
              <a:spcBef>
                <a:spcPts val="0"/>
              </a:spcBef>
              <a:spcAft>
                <a:spcPts val="0"/>
              </a:spcAft>
              <a:buClr>
                <a:schemeClr val="dk1"/>
              </a:buClr>
              <a:buSzPts val="1500"/>
              <a:buChar char="●"/>
            </a:pPr>
            <a:r>
              <a:rPr b="1" lang="en" sz="1500">
                <a:solidFill>
                  <a:schemeClr val="dk1"/>
                </a:solidFill>
              </a:rPr>
              <a:t>Optimizing Resource Usage:</a:t>
            </a:r>
            <a:r>
              <a:rPr lang="en" sz="1500">
                <a:solidFill>
                  <a:schemeClr val="dk1"/>
                </a:solidFill>
              </a:rPr>
              <a:t> By managing memory efficiently, the Linux Kernel ensures </a:t>
            </a:r>
            <a:r>
              <a:rPr b="1" lang="en" sz="1500">
                <a:solidFill>
                  <a:schemeClr val="dk1"/>
                </a:solidFill>
              </a:rPr>
              <a:t>that resources are used optimally.</a:t>
            </a:r>
            <a:r>
              <a:rPr lang="en" sz="1500">
                <a:solidFill>
                  <a:schemeClr val="dk1"/>
                </a:solidFill>
              </a:rPr>
              <a:t> This includes reallocating memory dynamically as applications </a:t>
            </a:r>
            <a:r>
              <a:rPr b="1" lang="en" sz="1500">
                <a:solidFill>
                  <a:schemeClr val="dk1"/>
                </a:solidFill>
              </a:rPr>
              <a:t>start and stop, ensuring that memory fragmentation is minimized</a:t>
            </a:r>
            <a:r>
              <a:rPr lang="en" sz="1500">
                <a:solidFill>
                  <a:schemeClr val="dk1"/>
                </a:solidFill>
              </a:rPr>
              <a:t>, and that the system remains responsive.</a:t>
            </a:r>
            <a:endParaRPr sz="1500">
              <a:solidFill>
                <a:schemeClr val="dk1"/>
              </a:solidFill>
            </a:endParaRPr>
          </a:p>
          <a:p>
            <a:pPr indent="-323850" lvl="0" marL="457200" rtl="0" algn="just">
              <a:spcBef>
                <a:spcPts val="0"/>
              </a:spcBef>
              <a:spcAft>
                <a:spcPts val="0"/>
              </a:spcAft>
              <a:buClr>
                <a:schemeClr val="dk1"/>
              </a:buClr>
              <a:buSzPts val="1500"/>
              <a:buChar char="●"/>
            </a:pPr>
            <a:r>
              <a:rPr b="1" lang="en" sz="1500">
                <a:solidFill>
                  <a:schemeClr val="dk1"/>
                </a:solidFill>
              </a:rPr>
              <a:t>Enhancing User Experience:</a:t>
            </a:r>
            <a:r>
              <a:rPr lang="en" sz="1500">
                <a:solidFill>
                  <a:schemeClr val="dk1"/>
                </a:solidFill>
              </a:rPr>
              <a:t> </a:t>
            </a:r>
            <a:r>
              <a:rPr b="1" lang="en" sz="1500">
                <a:solidFill>
                  <a:schemeClr val="dk1"/>
                </a:solidFill>
              </a:rPr>
              <a:t>Smooth multitasking and fast app switching rely on effective</a:t>
            </a:r>
            <a:r>
              <a:rPr lang="en" sz="1500">
                <a:solidFill>
                  <a:schemeClr val="dk1"/>
                </a:solidFill>
              </a:rPr>
              <a:t> memory management. Users expect responsive performance, and proper memory allocation plays a critical role in meeting these expectations.</a:t>
            </a:r>
            <a:endParaRPr sz="15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Process Management and Multitasking</a:t>
            </a:r>
            <a:endParaRPr/>
          </a:p>
        </p:txBody>
      </p:sp>
      <p:sp>
        <p:nvSpPr>
          <p:cNvPr id="323" name="Google Shape;323;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1200"/>
              </a:spcBef>
              <a:spcAft>
                <a:spcPts val="0"/>
              </a:spcAft>
              <a:buClr>
                <a:schemeClr val="dk1"/>
              </a:buClr>
              <a:buSzPts val="1100"/>
              <a:buFont typeface="Arial"/>
              <a:buNone/>
            </a:pPr>
            <a:r>
              <a:rPr lang="en" sz="1500">
                <a:solidFill>
                  <a:schemeClr val="dk1"/>
                </a:solidFill>
              </a:rPr>
              <a:t>Process management ensures fair and efficient use of the CPU among running applications:</a:t>
            </a:r>
            <a:endParaRPr sz="1500">
              <a:solidFill>
                <a:schemeClr val="dk1"/>
              </a:solidFill>
            </a:endParaRPr>
          </a:p>
          <a:p>
            <a:pPr indent="-323850" lvl="0" marL="457200" rtl="0" algn="just">
              <a:spcBef>
                <a:spcPts val="1200"/>
              </a:spcBef>
              <a:spcAft>
                <a:spcPts val="0"/>
              </a:spcAft>
              <a:buClr>
                <a:schemeClr val="dk1"/>
              </a:buClr>
              <a:buSzPts val="1500"/>
              <a:buChar char="●"/>
            </a:pPr>
            <a:r>
              <a:rPr b="1" lang="en" sz="1500">
                <a:solidFill>
                  <a:schemeClr val="dk1"/>
                </a:solidFill>
              </a:rPr>
              <a:t>Fair CPU Allocation:</a:t>
            </a:r>
            <a:r>
              <a:rPr lang="en" sz="1500">
                <a:solidFill>
                  <a:schemeClr val="dk1"/>
                </a:solidFill>
              </a:rPr>
              <a:t> The Linux Kernel uses </a:t>
            </a:r>
            <a:r>
              <a:rPr b="1" lang="en" sz="1500">
                <a:solidFill>
                  <a:schemeClr val="dk1"/>
                </a:solidFill>
              </a:rPr>
              <a:t>scheduling algorithms</a:t>
            </a:r>
            <a:r>
              <a:rPr lang="en" sz="1500">
                <a:solidFill>
                  <a:schemeClr val="dk1"/>
                </a:solidFill>
              </a:rPr>
              <a:t> to allocate CPU time among processes fairly. This means that </a:t>
            </a:r>
            <a:r>
              <a:rPr b="1" lang="en" sz="1500">
                <a:solidFill>
                  <a:schemeClr val="dk1"/>
                </a:solidFill>
              </a:rPr>
              <a:t>no single app can monopolize the CPU</a:t>
            </a:r>
            <a:r>
              <a:rPr lang="en" sz="1500">
                <a:solidFill>
                  <a:schemeClr val="dk1"/>
                </a:solidFill>
              </a:rPr>
              <a:t>, ensuring that all applications get a chance to execute their tasks promptly.</a:t>
            </a:r>
            <a:endParaRPr sz="1500">
              <a:solidFill>
                <a:schemeClr val="dk1"/>
              </a:solidFill>
            </a:endParaRPr>
          </a:p>
          <a:p>
            <a:pPr indent="-323850" lvl="0" marL="457200" rtl="0" algn="just">
              <a:spcBef>
                <a:spcPts val="0"/>
              </a:spcBef>
              <a:spcAft>
                <a:spcPts val="0"/>
              </a:spcAft>
              <a:buClr>
                <a:schemeClr val="dk1"/>
              </a:buClr>
              <a:buSzPts val="1500"/>
              <a:buChar char="●"/>
            </a:pPr>
            <a:r>
              <a:rPr b="1" lang="en" sz="1500">
                <a:solidFill>
                  <a:schemeClr val="dk1"/>
                </a:solidFill>
              </a:rPr>
              <a:t>Improving Responsiveness:</a:t>
            </a:r>
            <a:r>
              <a:rPr lang="en" sz="1500">
                <a:solidFill>
                  <a:schemeClr val="dk1"/>
                </a:solidFill>
              </a:rPr>
              <a:t> Efficient process management enhances the responsiveness of the device. Users can run multiple apps simultaneously without experiencing delays or slowdowns, making multitasking seamless.</a:t>
            </a:r>
            <a:endParaRPr sz="1500">
              <a:solidFill>
                <a:schemeClr val="dk1"/>
              </a:solidFill>
            </a:endParaRPr>
          </a:p>
          <a:p>
            <a:pPr indent="-323850" lvl="0" marL="457200" rtl="0" algn="just">
              <a:spcBef>
                <a:spcPts val="0"/>
              </a:spcBef>
              <a:spcAft>
                <a:spcPts val="0"/>
              </a:spcAft>
              <a:buClr>
                <a:schemeClr val="dk1"/>
              </a:buClr>
              <a:buSzPts val="1500"/>
              <a:buChar char="●"/>
            </a:pPr>
            <a:r>
              <a:rPr b="1" lang="en" sz="1500">
                <a:solidFill>
                  <a:schemeClr val="dk1"/>
                </a:solidFill>
              </a:rPr>
              <a:t>Prioritizing Tasks:</a:t>
            </a:r>
            <a:r>
              <a:rPr lang="en" sz="1500">
                <a:solidFill>
                  <a:schemeClr val="dk1"/>
                </a:solidFill>
              </a:rPr>
              <a:t> Critical system tasks and user interactions are prioritized over background processes. This ensures that foreground apps, such as those currently in use or displaying notifications, receive immediate attention from the CPU.</a:t>
            </a:r>
            <a:endParaRPr sz="15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Role of the Network Stack</a:t>
            </a:r>
            <a:endParaRPr/>
          </a:p>
        </p:txBody>
      </p:sp>
      <p:sp>
        <p:nvSpPr>
          <p:cNvPr id="329" name="Google Shape;329;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Clr>
                <a:schemeClr val="dk1"/>
              </a:buClr>
              <a:buSzPts val="1100"/>
              <a:buFont typeface="Arial"/>
              <a:buNone/>
            </a:pPr>
            <a:r>
              <a:rPr lang="en" sz="1400">
                <a:solidFill>
                  <a:schemeClr val="dk1"/>
                </a:solidFill>
              </a:rPr>
              <a:t>The network stack is essential for enabling connectivity and facilitating communication between devices:</a:t>
            </a:r>
            <a:endParaRPr sz="1400">
              <a:solidFill>
                <a:schemeClr val="dk1"/>
              </a:solidFill>
            </a:endParaRPr>
          </a:p>
          <a:p>
            <a:pPr indent="-317500" lvl="0" marL="457200" rtl="0" algn="just">
              <a:spcBef>
                <a:spcPts val="1200"/>
              </a:spcBef>
              <a:spcAft>
                <a:spcPts val="0"/>
              </a:spcAft>
              <a:buClr>
                <a:schemeClr val="dk1"/>
              </a:buClr>
              <a:buSzPts val="1400"/>
              <a:buChar char="●"/>
            </a:pPr>
            <a:r>
              <a:rPr b="1" lang="en" sz="1400">
                <a:solidFill>
                  <a:schemeClr val="dk1"/>
                </a:solidFill>
              </a:rPr>
              <a:t>Managing Network Protocols:</a:t>
            </a:r>
            <a:r>
              <a:rPr lang="en" sz="1400">
                <a:solidFill>
                  <a:schemeClr val="dk1"/>
                </a:solidFill>
              </a:rPr>
              <a:t> The Linux Kernel's network stack implements protocols such as TCP/IP, UDP, and others, which are essential for communication over the internet and local networks.</a:t>
            </a:r>
            <a:endParaRPr sz="1400">
              <a:solidFill>
                <a:schemeClr val="dk1"/>
              </a:solidFill>
            </a:endParaRPr>
          </a:p>
          <a:p>
            <a:pPr indent="-317500" lvl="0" marL="457200" rtl="0" algn="just">
              <a:spcBef>
                <a:spcPts val="0"/>
              </a:spcBef>
              <a:spcAft>
                <a:spcPts val="0"/>
              </a:spcAft>
              <a:buClr>
                <a:schemeClr val="dk1"/>
              </a:buClr>
              <a:buSzPts val="1400"/>
              <a:buChar char="●"/>
            </a:pPr>
            <a:r>
              <a:rPr b="1" lang="en" sz="1400">
                <a:solidFill>
                  <a:schemeClr val="dk1"/>
                </a:solidFill>
              </a:rPr>
              <a:t>Handling Data Transmission:</a:t>
            </a:r>
            <a:r>
              <a:rPr lang="en" sz="1400">
                <a:solidFill>
                  <a:schemeClr val="dk1"/>
                </a:solidFill>
              </a:rPr>
              <a:t> It manages the transmission and reception of data packets, ensuring reliable and efficient communication between applications and network endpoints.</a:t>
            </a:r>
            <a:endParaRPr sz="1400">
              <a:solidFill>
                <a:schemeClr val="dk1"/>
              </a:solidFill>
            </a:endParaRPr>
          </a:p>
          <a:p>
            <a:pPr indent="-317500" lvl="0" marL="457200" rtl="0" algn="just">
              <a:spcBef>
                <a:spcPts val="0"/>
              </a:spcBef>
              <a:spcAft>
                <a:spcPts val="0"/>
              </a:spcAft>
              <a:buClr>
                <a:schemeClr val="dk1"/>
              </a:buClr>
              <a:buSzPts val="1400"/>
              <a:buChar char="●"/>
            </a:pPr>
            <a:r>
              <a:rPr b="1" lang="en" sz="1400">
                <a:solidFill>
                  <a:schemeClr val="dk1"/>
                </a:solidFill>
              </a:rPr>
              <a:t>Supporting Various Interfaces:</a:t>
            </a:r>
            <a:r>
              <a:rPr lang="en" sz="1400">
                <a:solidFill>
                  <a:schemeClr val="dk1"/>
                </a:solidFill>
              </a:rPr>
              <a:t> The network stack supports a wide range of network interfaces, including Wi-Fi, cellular data, Bluetooth, and Ethernet. This versatility allows Android devices to connect seamlessly to different types of networks.</a:t>
            </a:r>
            <a:endParaRPr sz="1400">
              <a:solidFill>
                <a:schemeClr val="dk1"/>
              </a:solidFill>
            </a:endParaRPr>
          </a:p>
          <a:p>
            <a:pPr indent="-317500" lvl="0" marL="457200" rtl="0" algn="just">
              <a:spcBef>
                <a:spcPts val="0"/>
              </a:spcBef>
              <a:spcAft>
                <a:spcPts val="0"/>
              </a:spcAft>
              <a:buClr>
                <a:schemeClr val="dk1"/>
              </a:buClr>
              <a:buSzPts val="1400"/>
              <a:buChar char="●"/>
            </a:pPr>
            <a:r>
              <a:rPr b="1" lang="en" sz="1400">
                <a:solidFill>
                  <a:schemeClr val="dk1"/>
                </a:solidFill>
              </a:rPr>
              <a:t>Ensuring Security:</a:t>
            </a:r>
            <a:r>
              <a:rPr lang="en" sz="1400">
                <a:solidFill>
                  <a:schemeClr val="dk1"/>
                </a:solidFill>
              </a:rPr>
              <a:t> Security features within the network stack, such as encryption and authentication protocols, protect data transmission from unauthorized access and ensure the privacy of user information.</a:t>
            </a:r>
            <a:endParaRPr sz="14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35" name="Google Shape;335;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1200"/>
              </a:spcBef>
              <a:spcAft>
                <a:spcPts val="0"/>
              </a:spcAft>
              <a:buClr>
                <a:schemeClr val="dk1"/>
              </a:buClr>
              <a:buSzPts val="1100"/>
              <a:buFont typeface="Arial"/>
              <a:buNone/>
            </a:pPr>
            <a:r>
              <a:rPr b="1" lang="en" sz="1500">
                <a:solidFill>
                  <a:schemeClr val="dk1"/>
                </a:solidFill>
              </a:rPr>
              <a:t>Benefits:</a:t>
            </a:r>
            <a:endParaRPr b="1" sz="1500">
              <a:solidFill>
                <a:schemeClr val="dk1"/>
              </a:solidFill>
            </a:endParaRPr>
          </a:p>
          <a:p>
            <a:pPr indent="-323850" lvl="0" marL="457200" rtl="0" algn="just">
              <a:spcBef>
                <a:spcPts val="1200"/>
              </a:spcBef>
              <a:spcAft>
                <a:spcPts val="0"/>
              </a:spcAft>
              <a:buClr>
                <a:schemeClr val="dk1"/>
              </a:buClr>
              <a:buSzPts val="1500"/>
              <a:buChar char="●"/>
            </a:pPr>
            <a:r>
              <a:rPr b="1" lang="en" sz="1500">
                <a:solidFill>
                  <a:schemeClr val="dk1"/>
                </a:solidFill>
              </a:rPr>
              <a:t>Efficient Resource Management:</a:t>
            </a:r>
            <a:r>
              <a:rPr lang="en" sz="1500">
                <a:solidFill>
                  <a:schemeClr val="dk1"/>
                </a:solidFill>
              </a:rPr>
              <a:t> By managing memory and processes effectively, the Linux Kernel ensures that the </a:t>
            </a:r>
            <a:r>
              <a:rPr b="1" lang="en" sz="1500">
                <a:solidFill>
                  <a:schemeClr val="dk1"/>
                </a:solidFill>
              </a:rPr>
              <a:t>system resources are used optimally,</a:t>
            </a:r>
            <a:r>
              <a:rPr lang="en" sz="1500">
                <a:solidFill>
                  <a:schemeClr val="dk1"/>
                </a:solidFill>
              </a:rPr>
              <a:t> leading to better performance and responsiveness.</a:t>
            </a:r>
            <a:endParaRPr sz="1500">
              <a:solidFill>
                <a:schemeClr val="dk1"/>
              </a:solidFill>
            </a:endParaRPr>
          </a:p>
          <a:p>
            <a:pPr indent="-323850" lvl="0" marL="457200" rtl="0" algn="just">
              <a:spcBef>
                <a:spcPts val="0"/>
              </a:spcBef>
              <a:spcAft>
                <a:spcPts val="0"/>
              </a:spcAft>
              <a:buClr>
                <a:schemeClr val="dk1"/>
              </a:buClr>
              <a:buSzPts val="1500"/>
              <a:buChar char="●"/>
            </a:pPr>
            <a:r>
              <a:rPr b="1" lang="en" sz="1500">
                <a:solidFill>
                  <a:schemeClr val="dk1"/>
                </a:solidFill>
              </a:rPr>
              <a:t>Stability:</a:t>
            </a:r>
            <a:r>
              <a:rPr lang="en" sz="1500">
                <a:solidFill>
                  <a:schemeClr val="dk1"/>
                </a:solidFill>
              </a:rPr>
              <a:t> The robust management of system resources and processes contributes to the overall stability of the operating system, preventing crashes and ensuring smooth operation.</a:t>
            </a:r>
            <a:endParaRPr sz="15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41" name="Google Shape;341;p59"/>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b="1" lang="en"/>
              <a:t>Hardware Abstraction Layer (HAL)</a:t>
            </a:r>
            <a:endParaRPr b="1"/>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Interface Definition</a:t>
            </a:r>
            <a:endParaRPr/>
          </a:p>
        </p:txBody>
      </p:sp>
      <p:sp>
        <p:nvSpPr>
          <p:cNvPr id="347" name="Google Shape;347;p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1200"/>
              </a:spcBef>
              <a:spcAft>
                <a:spcPts val="0"/>
              </a:spcAft>
              <a:buClr>
                <a:schemeClr val="dk1"/>
              </a:buClr>
              <a:buSzPts val="1100"/>
              <a:buFont typeface="Arial"/>
              <a:buNone/>
            </a:pPr>
            <a:r>
              <a:rPr b="1" lang="en" sz="1300">
                <a:solidFill>
                  <a:schemeClr val="dk1"/>
                </a:solidFill>
              </a:rPr>
              <a:t>Description:</a:t>
            </a:r>
            <a:endParaRPr b="1" sz="1300">
              <a:solidFill>
                <a:schemeClr val="dk1"/>
              </a:solidFill>
            </a:endParaRPr>
          </a:p>
          <a:p>
            <a:pPr indent="-311150" lvl="0" marL="457200" rtl="0" algn="just">
              <a:spcBef>
                <a:spcPts val="1200"/>
              </a:spcBef>
              <a:spcAft>
                <a:spcPts val="0"/>
              </a:spcAft>
              <a:buClr>
                <a:schemeClr val="dk1"/>
              </a:buClr>
              <a:buSzPts val="1300"/>
              <a:buChar char="●"/>
            </a:pPr>
            <a:r>
              <a:rPr b="1" lang="en" sz="1300">
                <a:solidFill>
                  <a:schemeClr val="dk1"/>
                </a:solidFill>
              </a:rPr>
              <a:t>Standardized Interface:</a:t>
            </a:r>
            <a:r>
              <a:rPr lang="en" sz="1300">
                <a:solidFill>
                  <a:schemeClr val="dk1"/>
                </a:solidFill>
              </a:rPr>
              <a:t> The Hardware Abstraction Layer (HAL) defines a </a:t>
            </a:r>
            <a:r>
              <a:rPr b="1" lang="en" sz="1300">
                <a:solidFill>
                  <a:schemeClr val="dk1"/>
                </a:solidFill>
              </a:rPr>
              <a:t>standardized set of interfaces that abstract the hardware functionalities</a:t>
            </a:r>
            <a:r>
              <a:rPr lang="en" sz="1300">
                <a:solidFill>
                  <a:schemeClr val="dk1"/>
                </a:solidFill>
              </a:rPr>
              <a:t>. These </a:t>
            </a:r>
            <a:r>
              <a:rPr b="1" lang="en" sz="1300">
                <a:solidFill>
                  <a:schemeClr val="dk1"/>
                </a:solidFill>
              </a:rPr>
              <a:t>interfaces</a:t>
            </a:r>
            <a:r>
              <a:rPr lang="en" sz="1300">
                <a:solidFill>
                  <a:schemeClr val="dk1"/>
                </a:solidFill>
              </a:rPr>
              <a:t> provide a consistent way for the Android OS to interact with different hardware components.</a:t>
            </a:r>
            <a:endParaRPr sz="1300">
              <a:solidFill>
                <a:schemeClr val="dk1"/>
              </a:solidFill>
            </a:endParaRPr>
          </a:p>
          <a:p>
            <a:pPr indent="-311150" lvl="0" marL="457200" rtl="0" algn="just">
              <a:spcBef>
                <a:spcPts val="0"/>
              </a:spcBef>
              <a:spcAft>
                <a:spcPts val="0"/>
              </a:spcAft>
              <a:buClr>
                <a:schemeClr val="dk1"/>
              </a:buClr>
              <a:buSzPts val="1300"/>
              <a:buChar char="●"/>
            </a:pPr>
            <a:r>
              <a:rPr b="1" lang="en" sz="1300">
                <a:solidFill>
                  <a:schemeClr val="dk1"/>
                </a:solidFill>
              </a:rPr>
              <a:t>Hardware Agnosticism:</a:t>
            </a:r>
            <a:r>
              <a:rPr lang="en" sz="1300">
                <a:solidFill>
                  <a:schemeClr val="dk1"/>
                </a:solidFill>
              </a:rPr>
              <a:t> By abstracting hardware details through standardized interfaces, Android becomes hardware-agnostic. This means that the </a:t>
            </a:r>
            <a:r>
              <a:rPr b="1" lang="en" sz="1300">
                <a:solidFill>
                  <a:schemeClr val="dk1"/>
                </a:solidFill>
              </a:rPr>
              <a:t>same Android OS can run on various devices with different hardware configurations without requiring modifications to the core OS</a:t>
            </a:r>
            <a:r>
              <a:rPr lang="en" sz="1300">
                <a:solidFill>
                  <a:schemeClr val="dk1"/>
                </a:solidFill>
              </a:rPr>
              <a:t>.</a:t>
            </a:r>
            <a:endParaRPr sz="1300">
              <a:solidFill>
                <a:schemeClr val="dk1"/>
              </a:solidFill>
            </a:endParaRPr>
          </a:p>
          <a:p>
            <a:pPr indent="0" lvl="0" marL="0" rtl="0" algn="just">
              <a:spcBef>
                <a:spcPts val="1200"/>
              </a:spcBef>
              <a:spcAft>
                <a:spcPts val="0"/>
              </a:spcAft>
              <a:buClr>
                <a:schemeClr val="dk1"/>
              </a:buClr>
              <a:buSzPts val="1100"/>
              <a:buFont typeface="Arial"/>
              <a:buNone/>
            </a:pPr>
            <a:r>
              <a:rPr b="1" lang="en" sz="1300">
                <a:solidFill>
                  <a:schemeClr val="dk1"/>
                </a:solidFill>
              </a:rPr>
              <a:t>Benefits:</a:t>
            </a:r>
            <a:endParaRPr b="1" sz="1300">
              <a:solidFill>
                <a:schemeClr val="dk1"/>
              </a:solidFill>
            </a:endParaRPr>
          </a:p>
          <a:p>
            <a:pPr indent="-311150" lvl="0" marL="457200" rtl="0" algn="just">
              <a:spcBef>
                <a:spcPts val="1200"/>
              </a:spcBef>
              <a:spcAft>
                <a:spcPts val="0"/>
              </a:spcAft>
              <a:buClr>
                <a:schemeClr val="dk1"/>
              </a:buClr>
              <a:buSzPts val="1300"/>
              <a:buChar char="●"/>
            </a:pPr>
            <a:r>
              <a:rPr b="1" lang="en" sz="1300">
                <a:solidFill>
                  <a:schemeClr val="dk1"/>
                </a:solidFill>
              </a:rPr>
              <a:t>Promotes Compatibility:</a:t>
            </a:r>
            <a:r>
              <a:rPr lang="en" sz="1300">
                <a:solidFill>
                  <a:schemeClr val="dk1"/>
                </a:solidFill>
              </a:rPr>
              <a:t> Standard interfaces ensure that Android apps and system components can </a:t>
            </a:r>
            <a:r>
              <a:rPr b="1" lang="en" sz="1300">
                <a:solidFill>
                  <a:schemeClr val="dk1"/>
                </a:solidFill>
              </a:rPr>
              <a:t>seamlessly interact with hardware, regardless of the device's specific hardware implementation</a:t>
            </a:r>
            <a:r>
              <a:rPr lang="en" sz="1300">
                <a:solidFill>
                  <a:schemeClr val="dk1"/>
                </a:solidFill>
              </a:rPr>
              <a:t>.</a:t>
            </a:r>
            <a:endParaRPr sz="1300">
              <a:solidFill>
                <a:schemeClr val="dk1"/>
              </a:solidFill>
            </a:endParaRPr>
          </a:p>
          <a:p>
            <a:pPr indent="-311150" lvl="0" marL="457200" rtl="0" algn="just">
              <a:spcBef>
                <a:spcPts val="0"/>
              </a:spcBef>
              <a:spcAft>
                <a:spcPts val="0"/>
              </a:spcAft>
              <a:buClr>
                <a:schemeClr val="dk1"/>
              </a:buClr>
              <a:buSzPts val="1300"/>
              <a:buChar char="●"/>
            </a:pPr>
            <a:r>
              <a:rPr b="1" lang="en" sz="1300">
                <a:solidFill>
                  <a:schemeClr val="dk1"/>
                </a:solidFill>
              </a:rPr>
              <a:t>Simplifies Development:</a:t>
            </a:r>
            <a:r>
              <a:rPr lang="en" sz="1300">
                <a:solidFill>
                  <a:schemeClr val="dk1"/>
                </a:solidFill>
              </a:rPr>
              <a:t> Developers </a:t>
            </a:r>
            <a:r>
              <a:rPr b="1" lang="en" sz="1300">
                <a:solidFill>
                  <a:schemeClr val="dk1"/>
                </a:solidFill>
              </a:rPr>
              <a:t>can write code that interacts with hardware using standardized APIs</a:t>
            </a:r>
            <a:r>
              <a:rPr lang="en" sz="1300">
                <a:solidFill>
                  <a:schemeClr val="dk1"/>
                </a:solidFill>
              </a:rPr>
              <a:t>, reducing the complexity of supporting multiple hardware configurations.</a:t>
            </a:r>
            <a:endParaRPr sz="13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Component-Specific HALs</a:t>
            </a:r>
            <a:endParaRPr/>
          </a:p>
        </p:txBody>
      </p:sp>
      <p:sp>
        <p:nvSpPr>
          <p:cNvPr id="353" name="Google Shape;353;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1200"/>
              </a:spcBef>
              <a:spcAft>
                <a:spcPts val="0"/>
              </a:spcAft>
              <a:buClr>
                <a:schemeClr val="dk1"/>
              </a:buClr>
              <a:buSzPts val="1100"/>
              <a:buFont typeface="Arial"/>
              <a:buNone/>
            </a:pPr>
            <a:r>
              <a:rPr b="1" lang="en" sz="1300">
                <a:solidFill>
                  <a:schemeClr val="dk1"/>
                </a:solidFill>
              </a:rPr>
              <a:t>Description:</a:t>
            </a:r>
            <a:endParaRPr b="1" sz="1300">
              <a:solidFill>
                <a:schemeClr val="dk1"/>
              </a:solidFill>
            </a:endParaRPr>
          </a:p>
          <a:p>
            <a:pPr indent="-311150" lvl="0" marL="457200" rtl="0" algn="just">
              <a:spcBef>
                <a:spcPts val="1200"/>
              </a:spcBef>
              <a:spcAft>
                <a:spcPts val="0"/>
              </a:spcAft>
              <a:buClr>
                <a:schemeClr val="dk1"/>
              </a:buClr>
              <a:buSzPts val="1300"/>
              <a:buChar char="●"/>
            </a:pPr>
            <a:r>
              <a:rPr b="1" lang="en" sz="1300">
                <a:solidFill>
                  <a:schemeClr val="dk1"/>
                </a:solidFill>
              </a:rPr>
              <a:t>Tailored Implementations:</a:t>
            </a:r>
            <a:r>
              <a:rPr lang="en" sz="1300">
                <a:solidFill>
                  <a:schemeClr val="dk1"/>
                </a:solidFill>
              </a:rPr>
              <a:t> Each hardware component (e.g., camera, audio, sensors) has its own specific HAL implementation. These implementations are tailored to the unique characteristics and capabilities of each hardware component.</a:t>
            </a:r>
            <a:endParaRPr sz="1300">
              <a:solidFill>
                <a:schemeClr val="dk1"/>
              </a:solidFill>
            </a:endParaRPr>
          </a:p>
          <a:p>
            <a:pPr indent="-311150" lvl="0" marL="457200" rtl="0" algn="just">
              <a:spcBef>
                <a:spcPts val="0"/>
              </a:spcBef>
              <a:spcAft>
                <a:spcPts val="0"/>
              </a:spcAft>
              <a:buClr>
                <a:schemeClr val="dk1"/>
              </a:buClr>
              <a:buSzPts val="1300"/>
              <a:buChar char="●"/>
            </a:pPr>
            <a:r>
              <a:rPr b="1" lang="en" sz="1300">
                <a:solidFill>
                  <a:schemeClr val="dk1"/>
                </a:solidFill>
              </a:rPr>
              <a:t>Optimized Performance:</a:t>
            </a:r>
            <a:r>
              <a:rPr lang="en" sz="1300">
                <a:solidFill>
                  <a:schemeClr val="dk1"/>
                </a:solidFill>
              </a:rPr>
              <a:t> Component-specific HALs optimize performance by leveraging hardware-specific features and functionalities. For example, a camera HAL can utilize advanced camera features like image stabilization or HDR processing efficiently.</a:t>
            </a:r>
            <a:endParaRPr sz="1300">
              <a:solidFill>
                <a:schemeClr val="dk1"/>
              </a:solidFill>
            </a:endParaRPr>
          </a:p>
          <a:p>
            <a:pPr indent="0" lvl="0" marL="0" rtl="0" algn="just">
              <a:spcBef>
                <a:spcPts val="1200"/>
              </a:spcBef>
              <a:spcAft>
                <a:spcPts val="0"/>
              </a:spcAft>
              <a:buClr>
                <a:schemeClr val="dk1"/>
              </a:buClr>
              <a:buSzPts val="1100"/>
              <a:buFont typeface="Arial"/>
              <a:buNone/>
            </a:pPr>
            <a:r>
              <a:rPr b="1" lang="en" sz="1300">
                <a:solidFill>
                  <a:schemeClr val="dk1"/>
                </a:solidFill>
              </a:rPr>
              <a:t>Benefits:</a:t>
            </a:r>
            <a:endParaRPr b="1" sz="1300">
              <a:solidFill>
                <a:schemeClr val="dk1"/>
              </a:solidFill>
            </a:endParaRPr>
          </a:p>
          <a:p>
            <a:pPr indent="-311150" lvl="0" marL="457200" rtl="0" algn="just">
              <a:spcBef>
                <a:spcPts val="1200"/>
              </a:spcBef>
              <a:spcAft>
                <a:spcPts val="0"/>
              </a:spcAft>
              <a:buClr>
                <a:schemeClr val="dk1"/>
              </a:buClr>
              <a:buSzPts val="1300"/>
              <a:buChar char="●"/>
            </a:pPr>
            <a:r>
              <a:rPr b="1" lang="en" sz="1300">
                <a:solidFill>
                  <a:schemeClr val="dk1"/>
                </a:solidFill>
              </a:rPr>
              <a:t>Enhanced Functionality:</a:t>
            </a:r>
            <a:r>
              <a:rPr lang="en" sz="1300">
                <a:solidFill>
                  <a:schemeClr val="dk1"/>
                </a:solidFill>
              </a:rPr>
              <a:t> Optimized HALs ensure that hardware components operate at their full potential, providing users with enhanced functionality and performance.</a:t>
            </a:r>
            <a:endParaRPr sz="1300">
              <a:solidFill>
                <a:schemeClr val="dk1"/>
              </a:solidFill>
            </a:endParaRPr>
          </a:p>
          <a:p>
            <a:pPr indent="-311150" lvl="0" marL="457200" rtl="0" algn="just">
              <a:spcBef>
                <a:spcPts val="0"/>
              </a:spcBef>
              <a:spcAft>
                <a:spcPts val="0"/>
              </a:spcAft>
              <a:buClr>
                <a:schemeClr val="dk1"/>
              </a:buClr>
              <a:buSzPts val="1300"/>
              <a:buChar char="●"/>
            </a:pPr>
            <a:r>
              <a:rPr b="1" lang="en" sz="1300">
                <a:solidFill>
                  <a:schemeClr val="dk1"/>
                </a:solidFill>
              </a:rPr>
              <a:t>Customization:</a:t>
            </a:r>
            <a:r>
              <a:rPr lang="en" sz="1300">
                <a:solidFill>
                  <a:schemeClr val="dk1"/>
                </a:solidFill>
              </a:rPr>
              <a:t> Device manufacturers can customize HAL implementations to integrate proprietary hardware features or optimizations, further enhancing the device's capabilities.</a:t>
            </a:r>
            <a:endParaRPr sz="13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9" name="Google Shape;79;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0" name="Google Shape;80;p17"/>
          <p:cNvPicPr preferRelativeResize="0"/>
          <p:nvPr/>
        </p:nvPicPr>
        <p:blipFill>
          <a:blip r:embed="rId3">
            <a:alphaModFix/>
          </a:blip>
          <a:stretch>
            <a:fillRect/>
          </a:stretch>
        </p:blipFill>
        <p:spPr>
          <a:xfrm>
            <a:off x="3014351" y="445025"/>
            <a:ext cx="3115295" cy="41238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Customization by OEMs</a:t>
            </a:r>
            <a:endParaRPr/>
          </a:p>
        </p:txBody>
      </p:sp>
      <p:sp>
        <p:nvSpPr>
          <p:cNvPr id="359" name="Google Shape;359;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Clr>
                <a:schemeClr val="dk1"/>
              </a:buClr>
              <a:buSzPts val="1100"/>
              <a:buFont typeface="Arial"/>
              <a:buNone/>
            </a:pPr>
            <a:r>
              <a:rPr b="1" lang="en" sz="1200">
                <a:solidFill>
                  <a:schemeClr val="dk1"/>
                </a:solidFill>
              </a:rPr>
              <a:t>Description:</a:t>
            </a:r>
            <a:endParaRPr b="1" sz="1200">
              <a:solidFill>
                <a:schemeClr val="dk1"/>
              </a:solidFill>
            </a:endParaRPr>
          </a:p>
          <a:p>
            <a:pPr indent="-304800" lvl="0" marL="457200" rtl="0" algn="l">
              <a:spcBef>
                <a:spcPts val="1200"/>
              </a:spcBef>
              <a:spcAft>
                <a:spcPts val="0"/>
              </a:spcAft>
              <a:buClr>
                <a:schemeClr val="dk1"/>
              </a:buClr>
              <a:buSzPts val="1200"/>
              <a:buChar char="●"/>
            </a:pPr>
            <a:r>
              <a:rPr b="1" lang="en" sz="1200">
                <a:solidFill>
                  <a:schemeClr val="dk1"/>
                </a:solidFill>
              </a:rPr>
              <a:t>Flexibility for Manufacturers:</a:t>
            </a:r>
            <a:r>
              <a:rPr lang="en" sz="1200">
                <a:solidFill>
                  <a:schemeClr val="dk1"/>
                </a:solidFill>
              </a:rPr>
              <a:t> OEMs have the flexibility to customize HAL implementations to meet specific hardware requirements or to differentiate their devices in the market.</a:t>
            </a:r>
            <a:endParaRPr sz="1200">
              <a:solidFill>
                <a:schemeClr val="dk1"/>
              </a:solidFill>
            </a:endParaRPr>
          </a:p>
          <a:p>
            <a:pPr indent="-304800" lvl="0" marL="457200" rtl="0" algn="l">
              <a:spcBef>
                <a:spcPts val="0"/>
              </a:spcBef>
              <a:spcAft>
                <a:spcPts val="0"/>
              </a:spcAft>
              <a:buClr>
                <a:schemeClr val="dk1"/>
              </a:buClr>
              <a:buSzPts val="1200"/>
              <a:buChar char="●"/>
            </a:pPr>
            <a:r>
              <a:rPr b="1" lang="en" sz="1200">
                <a:solidFill>
                  <a:schemeClr val="dk1"/>
                </a:solidFill>
              </a:rPr>
              <a:t>Innovation and Differentiation:</a:t>
            </a:r>
            <a:r>
              <a:rPr lang="en" sz="1200">
                <a:solidFill>
                  <a:schemeClr val="dk1"/>
                </a:solidFill>
              </a:rPr>
              <a:t> Customizing HALs allows manufacturers to innovate by introducing new features or optimizing hardware performance according to their unique design philosophies.</a:t>
            </a:r>
            <a:endParaRPr sz="1200">
              <a:solidFill>
                <a:schemeClr val="dk1"/>
              </a:solidFill>
            </a:endParaRPr>
          </a:p>
          <a:p>
            <a:pPr indent="-304800" lvl="0" marL="457200" rtl="0" algn="l">
              <a:spcBef>
                <a:spcPts val="0"/>
              </a:spcBef>
              <a:spcAft>
                <a:spcPts val="0"/>
              </a:spcAft>
              <a:buClr>
                <a:schemeClr val="dk1"/>
              </a:buClr>
              <a:buSzPts val="1200"/>
              <a:buChar char="●"/>
            </a:pPr>
            <a:r>
              <a:rPr b="1" lang="en" sz="1200">
                <a:solidFill>
                  <a:schemeClr val="dk1"/>
                </a:solidFill>
              </a:rPr>
              <a:t>Device-Specific Optimization:</a:t>
            </a:r>
            <a:r>
              <a:rPr lang="en" sz="1200">
                <a:solidFill>
                  <a:schemeClr val="dk1"/>
                </a:solidFill>
              </a:rPr>
              <a:t> OEMs can fine-tune HALs to achieve optimal performance and user experience on their devices, catering to specific market segments or use cases.</a:t>
            </a:r>
            <a:endParaRPr sz="1200">
              <a:solidFill>
                <a:schemeClr val="dk1"/>
              </a:solidFill>
            </a:endParaRPr>
          </a:p>
          <a:p>
            <a:pPr indent="0" lvl="0" marL="0" rtl="0" algn="l">
              <a:spcBef>
                <a:spcPts val="1200"/>
              </a:spcBef>
              <a:spcAft>
                <a:spcPts val="0"/>
              </a:spcAft>
              <a:buClr>
                <a:schemeClr val="dk1"/>
              </a:buClr>
              <a:buSzPts val="1100"/>
              <a:buFont typeface="Arial"/>
              <a:buNone/>
            </a:pPr>
            <a:r>
              <a:rPr b="1" lang="en" sz="1200">
                <a:solidFill>
                  <a:schemeClr val="dk1"/>
                </a:solidFill>
              </a:rPr>
              <a:t>Benefits:</a:t>
            </a:r>
            <a:endParaRPr b="1" sz="1200">
              <a:solidFill>
                <a:schemeClr val="dk1"/>
              </a:solidFill>
            </a:endParaRPr>
          </a:p>
          <a:p>
            <a:pPr indent="-304800" lvl="0" marL="457200" rtl="0" algn="l">
              <a:spcBef>
                <a:spcPts val="1200"/>
              </a:spcBef>
              <a:spcAft>
                <a:spcPts val="0"/>
              </a:spcAft>
              <a:buClr>
                <a:schemeClr val="dk1"/>
              </a:buClr>
              <a:buSzPts val="1200"/>
              <a:buChar char="●"/>
            </a:pPr>
            <a:r>
              <a:rPr b="1" lang="en" sz="1200">
                <a:solidFill>
                  <a:schemeClr val="dk1"/>
                </a:solidFill>
              </a:rPr>
              <a:t>Market Differentiation:</a:t>
            </a:r>
            <a:r>
              <a:rPr lang="en" sz="1200">
                <a:solidFill>
                  <a:schemeClr val="dk1"/>
                </a:solidFill>
              </a:rPr>
              <a:t> Custom HALs enable OEMs to differentiate their products from competitors by offering unique hardware capabilities or performance enhancements.</a:t>
            </a:r>
            <a:endParaRPr sz="1200">
              <a:solidFill>
                <a:schemeClr val="dk1"/>
              </a:solidFill>
            </a:endParaRPr>
          </a:p>
          <a:p>
            <a:pPr indent="-304800" lvl="0" marL="457200" rtl="0" algn="l">
              <a:spcBef>
                <a:spcPts val="0"/>
              </a:spcBef>
              <a:spcAft>
                <a:spcPts val="0"/>
              </a:spcAft>
              <a:buClr>
                <a:schemeClr val="dk1"/>
              </a:buClr>
              <a:buSzPts val="1200"/>
              <a:buChar char="●"/>
            </a:pPr>
            <a:r>
              <a:rPr b="1" lang="en" sz="1200">
                <a:solidFill>
                  <a:schemeClr val="dk1"/>
                </a:solidFill>
              </a:rPr>
              <a:t>Adaptability:</a:t>
            </a:r>
            <a:r>
              <a:rPr lang="en" sz="1200">
                <a:solidFill>
                  <a:schemeClr val="dk1"/>
                </a:solidFill>
              </a:rPr>
              <a:t> Manufacturers can quickly adapt Android to new hardware innovations or technological advancements by modifying HAL implementations, accelerating time-to-market for new devices.</a:t>
            </a:r>
            <a:endParaRPr sz="12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65" name="Google Shape;365;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66" name="Google Shape;366;p63"/>
          <p:cNvPicPr preferRelativeResize="0"/>
          <p:nvPr/>
        </p:nvPicPr>
        <p:blipFill>
          <a:blip r:embed="rId3">
            <a:alphaModFix/>
          </a:blip>
          <a:stretch>
            <a:fillRect/>
          </a:stretch>
        </p:blipFill>
        <p:spPr>
          <a:xfrm>
            <a:off x="2579637" y="445025"/>
            <a:ext cx="4187375" cy="41687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72" name="Google Shape;372;p64"/>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b="1" lang="en"/>
              <a:t>Android Runtime (ART)</a:t>
            </a:r>
            <a:endParaRPr b="1"/>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Ahead-of-Time (AOT) Compilation</a:t>
            </a:r>
            <a:endParaRPr/>
          </a:p>
        </p:txBody>
      </p:sp>
      <p:sp>
        <p:nvSpPr>
          <p:cNvPr id="378" name="Google Shape;378;p6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just">
              <a:spcBef>
                <a:spcPts val="1200"/>
              </a:spcBef>
              <a:spcAft>
                <a:spcPts val="0"/>
              </a:spcAft>
              <a:buClr>
                <a:schemeClr val="dk1"/>
              </a:buClr>
              <a:buSzPts val="1100"/>
              <a:buFont typeface="Arial"/>
              <a:buNone/>
            </a:pPr>
            <a:r>
              <a:rPr b="1" lang="en" sz="1300">
                <a:solidFill>
                  <a:schemeClr val="dk1"/>
                </a:solidFill>
              </a:rPr>
              <a:t>Description:</a:t>
            </a:r>
            <a:endParaRPr b="1" sz="1300">
              <a:solidFill>
                <a:schemeClr val="dk1"/>
              </a:solidFill>
            </a:endParaRPr>
          </a:p>
          <a:p>
            <a:pPr indent="-311150" lvl="0" marL="457200" rtl="0" algn="just">
              <a:spcBef>
                <a:spcPts val="1200"/>
              </a:spcBef>
              <a:spcAft>
                <a:spcPts val="0"/>
              </a:spcAft>
              <a:buClr>
                <a:schemeClr val="dk1"/>
              </a:buClr>
              <a:buSzPts val="1300"/>
              <a:buChar char="●"/>
            </a:pPr>
            <a:r>
              <a:rPr b="1" lang="en" sz="1300">
                <a:solidFill>
                  <a:schemeClr val="dk1"/>
                </a:solidFill>
              </a:rPr>
              <a:t>Process:</a:t>
            </a:r>
            <a:r>
              <a:rPr lang="en" sz="1300">
                <a:solidFill>
                  <a:schemeClr val="dk1"/>
                </a:solidFill>
              </a:rPr>
              <a:t> ART (Android Runtime) employs Ahead-of-Time (AOT) compilation, where bytecode, typically used in Java applications, is converted into </a:t>
            </a:r>
            <a:r>
              <a:rPr b="1" lang="en" sz="1300">
                <a:solidFill>
                  <a:schemeClr val="dk1"/>
                </a:solidFill>
              </a:rPr>
              <a:t>native machine code during the installation phase of an app</a:t>
            </a:r>
            <a:r>
              <a:rPr lang="en" sz="1300">
                <a:solidFill>
                  <a:schemeClr val="dk1"/>
                </a:solidFill>
              </a:rPr>
              <a:t>.</a:t>
            </a:r>
            <a:endParaRPr sz="1300">
              <a:solidFill>
                <a:schemeClr val="dk1"/>
              </a:solidFill>
            </a:endParaRPr>
          </a:p>
          <a:p>
            <a:pPr indent="-311150" lvl="0" marL="457200" rtl="0" algn="just">
              <a:spcBef>
                <a:spcPts val="0"/>
              </a:spcBef>
              <a:spcAft>
                <a:spcPts val="0"/>
              </a:spcAft>
              <a:buClr>
                <a:schemeClr val="dk1"/>
              </a:buClr>
              <a:buSzPts val="1300"/>
              <a:buChar char="●"/>
            </a:pPr>
            <a:r>
              <a:rPr b="1" lang="en" sz="1300">
                <a:solidFill>
                  <a:schemeClr val="dk1"/>
                </a:solidFill>
              </a:rPr>
              <a:t>Conversion:</a:t>
            </a:r>
            <a:r>
              <a:rPr lang="en" sz="1300">
                <a:solidFill>
                  <a:schemeClr val="dk1"/>
                </a:solidFill>
              </a:rPr>
              <a:t> Unlike Just-in-Time (JIT) compilation, </a:t>
            </a:r>
            <a:r>
              <a:rPr b="1" lang="en" sz="1300">
                <a:solidFill>
                  <a:schemeClr val="dk1"/>
                </a:solidFill>
              </a:rPr>
              <a:t>which compiles bytecode into native code at runtime</a:t>
            </a:r>
            <a:r>
              <a:rPr lang="en" sz="1300">
                <a:solidFill>
                  <a:schemeClr val="dk1"/>
                </a:solidFill>
              </a:rPr>
              <a:t>, AOT compilation does this ahead of time, preparing the app to run more efficiently on the device.</a:t>
            </a:r>
            <a:endParaRPr sz="1300">
              <a:solidFill>
                <a:schemeClr val="dk1"/>
              </a:solidFill>
            </a:endParaRPr>
          </a:p>
          <a:p>
            <a:pPr indent="-311150" lvl="0" marL="457200" rtl="0" algn="just">
              <a:spcBef>
                <a:spcPts val="0"/>
              </a:spcBef>
              <a:spcAft>
                <a:spcPts val="0"/>
              </a:spcAft>
              <a:buClr>
                <a:schemeClr val="dk1"/>
              </a:buClr>
              <a:buSzPts val="1300"/>
              <a:buChar char="●"/>
            </a:pPr>
            <a:r>
              <a:rPr b="1" lang="en" sz="1300">
                <a:solidFill>
                  <a:schemeClr val="dk1"/>
                </a:solidFill>
              </a:rPr>
              <a:t>Performance:</a:t>
            </a:r>
            <a:r>
              <a:rPr lang="en" sz="1300">
                <a:solidFill>
                  <a:schemeClr val="dk1"/>
                </a:solidFill>
              </a:rPr>
              <a:t> This approach optimizes app performance by reducing the overhead associated with runtime </a:t>
            </a:r>
            <a:r>
              <a:rPr b="1" lang="en" sz="1300">
                <a:solidFill>
                  <a:schemeClr val="dk1"/>
                </a:solidFill>
              </a:rPr>
              <a:t>bytecode interpretation and compilation</a:t>
            </a:r>
            <a:r>
              <a:rPr lang="en" sz="1300">
                <a:solidFill>
                  <a:schemeClr val="dk1"/>
                </a:solidFill>
              </a:rPr>
              <a:t>, leading to faster execution and smoother user experience.</a:t>
            </a:r>
            <a:endParaRPr sz="1300">
              <a:solidFill>
                <a:schemeClr val="dk1"/>
              </a:solidFill>
            </a:endParaRPr>
          </a:p>
          <a:p>
            <a:pPr indent="0" lvl="0" marL="0" rtl="0" algn="just">
              <a:spcBef>
                <a:spcPts val="1200"/>
              </a:spcBef>
              <a:spcAft>
                <a:spcPts val="0"/>
              </a:spcAft>
              <a:buClr>
                <a:schemeClr val="dk1"/>
              </a:buClr>
              <a:buSzPts val="1100"/>
              <a:buFont typeface="Arial"/>
              <a:buNone/>
            </a:pPr>
            <a:r>
              <a:rPr b="1" lang="en" sz="1300">
                <a:solidFill>
                  <a:schemeClr val="dk1"/>
                </a:solidFill>
              </a:rPr>
              <a:t>Benefits:</a:t>
            </a:r>
            <a:endParaRPr b="1" sz="1300">
              <a:solidFill>
                <a:schemeClr val="dk1"/>
              </a:solidFill>
            </a:endParaRPr>
          </a:p>
          <a:p>
            <a:pPr indent="-311150" lvl="0" marL="457200" rtl="0" algn="just">
              <a:spcBef>
                <a:spcPts val="1200"/>
              </a:spcBef>
              <a:spcAft>
                <a:spcPts val="0"/>
              </a:spcAft>
              <a:buClr>
                <a:schemeClr val="dk1"/>
              </a:buClr>
              <a:buSzPts val="1300"/>
              <a:buChar char="●"/>
            </a:pPr>
            <a:r>
              <a:rPr b="1" lang="en" sz="1300">
                <a:solidFill>
                  <a:schemeClr val="dk1"/>
                </a:solidFill>
              </a:rPr>
              <a:t>Improved App Performance:</a:t>
            </a:r>
            <a:r>
              <a:rPr lang="en" sz="1300">
                <a:solidFill>
                  <a:schemeClr val="dk1"/>
                </a:solidFill>
              </a:rPr>
              <a:t> By converting bytecode into native code before execution, AOT compilation </a:t>
            </a:r>
            <a:r>
              <a:rPr b="1" lang="en" sz="1300">
                <a:solidFill>
                  <a:schemeClr val="dk1"/>
                </a:solidFill>
              </a:rPr>
              <a:t>significantly reduces startup times and enhances overall app responsiveness</a:t>
            </a:r>
            <a:r>
              <a:rPr lang="en" sz="1300">
                <a:solidFill>
                  <a:schemeClr val="dk1"/>
                </a:solidFill>
              </a:rPr>
              <a:t>.</a:t>
            </a:r>
            <a:endParaRPr sz="1300">
              <a:solidFill>
                <a:schemeClr val="dk1"/>
              </a:solidFill>
            </a:endParaRPr>
          </a:p>
          <a:p>
            <a:pPr indent="-311150" lvl="0" marL="457200" rtl="0" algn="just">
              <a:spcBef>
                <a:spcPts val="0"/>
              </a:spcBef>
              <a:spcAft>
                <a:spcPts val="0"/>
              </a:spcAft>
              <a:buClr>
                <a:schemeClr val="dk1"/>
              </a:buClr>
              <a:buSzPts val="1300"/>
              <a:buChar char="●"/>
            </a:pPr>
            <a:r>
              <a:rPr b="1" lang="en" sz="1300">
                <a:solidFill>
                  <a:schemeClr val="dk1"/>
                </a:solidFill>
              </a:rPr>
              <a:t>Efficient Resource Utilization:</a:t>
            </a:r>
            <a:r>
              <a:rPr lang="en" sz="1300">
                <a:solidFill>
                  <a:schemeClr val="dk1"/>
                </a:solidFill>
              </a:rPr>
              <a:t> Apps compiled with AOT consume less </a:t>
            </a:r>
            <a:r>
              <a:rPr b="1" lang="en" sz="1300">
                <a:solidFill>
                  <a:schemeClr val="dk1"/>
                </a:solidFill>
              </a:rPr>
              <a:t>CPU and memory resources</a:t>
            </a:r>
            <a:r>
              <a:rPr lang="en" sz="1300">
                <a:solidFill>
                  <a:schemeClr val="dk1"/>
                </a:solidFill>
              </a:rPr>
              <a:t> during runtime compared to JIT-compiled apps, contributing to better battery life and smoother multitasking.</a:t>
            </a:r>
            <a:endParaRPr sz="13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Garbage Collection</a:t>
            </a:r>
            <a:endParaRPr/>
          </a:p>
        </p:txBody>
      </p:sp>
      <p:sp>
        <p:nvSpPr>
          <p:cNvPr id="384" name="Google Shape;384;p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1200"/>
              </a:spcBef>
              <a:spcAft>
                <a:spcPts val="0"/>
              </a:spcAft>
              <a:buClr>
                <a:schemeClr val="dk1"/>
              </a:buClr>
              <a:buSzPts val="1100"/>
              <a:buFont typeface="Arial"/>
              <a:buNone/>
            </a:pPr>
            <a:r>
              <a:rPr b="1" lang="en" sz="1300">
                <a:solidFill>
                  <a:schemeClr val="dk1"/>
                </a:solidFill>
              </a:rPr>
              <a:t>Description:</a:t>
            </a:r>
            <a:endParaRPr b="1" sz="1300">
              <a:solidFill>
                <a:schemeClr val="dk1"/>
              </a:solidFill>
            </a:endParaRPr>
          </a:p>
          <a:p>
            <a:pPr indent="-311150" lvl="0" marL="457200" rtl="0" algn="just">
              <a:spcBef>
                <a:spcPts val="1200"/>
              </a:spcBef>
              <a:spcAft>
                <a:spcPts val="0"/>
              </a:spcAft>
              <a:buClr>
                <a:schemeClr val="dk1"/>
              </a:buClr>
              <a:buSzPts val="1300"/>
              <a:buChar char="●"/>
            </a:pPr>
            <a:r>
              <a:rPr b="1" lang="en" sz="1300">
                <a:solidFill>
                  <a:schemeClr val="dk1"/>
                </a:solidFill>
              </a:rPr>
              <a:t>Functionality:</a:t>
            </a:r>
            <a:r>
              <a:rPr lang="en" sz="1300">
                <a:solidFill>
                  <a:schemeClr val="dk1"/>
                </a:solidFill>
              </a:rPr>
              <a:t> ART incorporates an advanced garbage collection system that manages the </a:t>
            </a:r>
            <a:r>
              <a:rPr b="1" lang="en" sz="1300">
                <a:solidFill>
                  <a:schemeClr val="dk1"/>
                </a:solidFill>
              </a:rPr>
              <a:t>allocation and deallocation of memory</a:t>
            </a:r>
            <a:r>
              <a:rPr lang="en" sz="1300">
                <a:solidFill>
                  <a:schemeClr val="dk1"/>
                </a:solidFill>
              </a:rPr>
              <a:t> within the Android environment.</a:t>
            </a:r>
            <a:endParaRPr sz="1300">
              <a:solidFill>
                <a:schemeClr val="dk1"/>
              </a:solidFill>
            </a:endParaRPr>
          </a:p>
          <a:p>
            <a:pPr indent="-311150" lvl="0" marL="457200" rtl="0" algn="just">
              <a:spcBef>
                <a:spcPts val="0"/>
              </a:spcBef>
              <a:spcAft>
                <a:spcPts val="0"/>
              </a:spcAft>
              <a:buClr>
                <a:schemeClr val="dk1"/>
              </a:buClr>
              <a:buSzPts val="1300"/>
              <a:buChar char="●"/>
            </a:pPr>
            <a:r>
              <a:rPr b="1" lang="en" sz="1300">
                <a:solidFill>
                  <a:schemeClr val="dk1"/>
                </a:solidFill>
              </a:rPr>
              <a:t>Optimization:</a:t>
            </a:r>
            <a:r>
              <a:rPr lang="en" sz="1300">
                <a:solidFill>
                  <a:schemeClr val="dk1"/>
                </a:solidFill>
              </a:rPr>
              <a:t> This system continuously </a:t>
            </a:r>
            <a:r>
              <a:rPr b="1" lang="en" sz="1300">
                <a:solidFill>
                  <a:schemeClr val="dk1"/>
                </a:solidFill>
              </a:rPr>
              <a:t>monitors memory usage, identifying and reclaiming memory</a:t>
            </a:r>
            <a:r>
              <a:rPr lang="en" sz="1300">
                <a:solidFill>
                  <a:schemeClr val="dk1"/>
                </a:solidFill>
              </a:rPr>
              <a:t> that is no longer in use or has become inaccessible (garbage).</a:t>
            </a:r>
            <a:endParaRPr sz="1300">
              <a:solidFill>
                <a:schemeClr val="dk1"/>
              </a:solidFill>
            </a:endParaRPr>
          </a:p>
          <a:p>
            <a:pPr indent="-311150" lvl="0" marL="457200" rtl="0" algn="just">
              <a:spcBef>
                <a:spcPts val="0"/>
              </a:spcBef>
              <a:spcAft>
                <a:spcPts val="0"/>
              </a:spcAft>
              <a:buClr>
                <a:schemeClr val="dk1"/>
              </a:buClr>
              <a:buSzPts val="1300"/>
              <a:buChar char="●"/>
            </a:pPr>
            <a:r>
              <a:rPr b="1" lang="en" sz="1300">
                <a:solidFill>
                  <a:schemeClr val="dk1"/>
                </a:solidFill>
              </a:rPr>
              <a:t>Enhanced Management:</a:t>
            </a:r>
            <a:r>
              <a:rPr lang="en" sz="1300">
                <a:solidFill>
                  <a:schemeClr val="dk1"/>
                </a:solidFill>
              </a:rPr>
              <a:t> By optimizing memory usage, the </a:t>
            </a:r>
            <a:r>
              <a:rPr b="1" lang="en" sz="1300">
                <a:solidFill>
                  <a:schemeClr val="dk1"/>
                </a:solidFill>
              </a:rPr>
              <a:t>garbage collector prevents memory leaks and fragmentation</a:t>
            </a:r>
            <a:r>
              <a:rPr lang="en" sz="1300">
                <a:solidFill>
                  <a:schemeClr val="dk1"/>
                </a:solidFill>
              </a:rPr>
              <a:t>, which can lead to app crashes or performance degradation over time.</a:t>
            </a:r>
            <a:endParaRPr sz="1300">
              <a:solidFill>
                <a:schemeClr val="dk1"/>
              </a:solidFill>
            </a:endParaRPr>
          </a:p>
          <a:p>
            <a:pPr indent="0" lvl="0" marL="0" rtl="0" algn="just">
              <a:spcBef>
                <a:spcPts val="1200"/>
              </a:spcBef>
              <a:spcAft>
                <a:spcPts val="0"/>
              </a:spcAft>
              <a:buClr>
                <a:schemeClr val="dk1"/>
              </a:buClr>
              <a:buSzPts val="1100"/>
              <a:buFont typeface="Arial"/>
              <a:buNone/>
            </a:pPr>
            <a:r>
              <a:rPr b="1" lang="en" sz="1300">
                <a:solidFill>
                  <a:schemeClr val="dk1"/>
                </a:solidFill>
              </a:rPr>
              <a:t>Benefits:</a:t>
            </a:r>
            <a:endParaRPr b="1" sz="1300">
              <a:solidFill>
                <a:schemeClr val="dk1"/>
              </a:solidFill>
            </a:endParaRPr>
          </a:p>
          <a:p>
            <a:pPr indent="-311150" lvl="0" marL="457200" rtl="0" algn="just">
              <a:spcBef>
                <a:spcPts val="1200"/>
              </a:spcBef>
              <a:spcAft>
                <a:spcPts val="0"/>
              </a:spcAft>
              <a:buClr>
                <a:schemeClr val="dk1"/>
              </a:buClr>
              <a:buSzPts val="1300"/>
              <a:buChar char="●"/>
            </a:pPr>
            <a:r>
              <a:rPr b="1" lang="en" sz="1300">
                <a:solidFill>
                  <a:schemeClr val="dk1"/>
                </a:solidFill>
              </a:rPr>
              <a:t>Improved Memory Management:</a:t>
            </a:r>
            <a:r>
              <a:rPr lang="en" sz="1300">
                <a:solidFill>
                  <a:schemeClr val="dk1"/>
                </a:solidFill>
              </a:rPr>
              <a:t> The optimized </a:t>
            </a:r>
            <a:r>
              <a:rPr b="1" lang="en" sz="1300">
                <a:solidFill>
                  <a:schemeClr val="dk1"/>
                </a:solidFill>
              </a:rPr>
              <a:t>garbage collector ensures efficient utilization of memory resources, reducing the likelihood of memory-related issues</a:t>
            </a:r>
            <a:r>
              <a:rPr lang="en" sz="1300">
                <a:solidFill>
                  <a:schemeClr val="dk1"/>
                </a:solidFill>
              </a:rPr>
              <a:t> that can impact app stability.</a:t>
            </a:r>
            <a:endParaRPr sz="1300">
              <a:solidFill>
                <a:schemeClr val="dk1"/>
              </a:solidFill>
            </a:endParaRPr>
          </a:p>
          <a:p>
            <a:pPr indent="-311150" lvl="0" marL="457200" rtl="0" algn="just">
              <a:spcBef>
                <a:spcPts val="0"/>
              </a:spcBef>
              <a:spcAft>
                <a:spcPts val="0"/>
              </a:spcAft>
              <a:buClr>
                <a:schemeClr val="dk1"/>
              </a:buClr>
              <a:buSzPts val="1300"/>
              <a:buChar char="●"/>
            </a:pPr>
            <a:r>
              <a:rPr b="1" lang="en" sz="1300">
                <a:solidFill>
                  <a:schemeClr val="dk1"/>
                </a:solidFill>
              </a:rPr>
              <a:t>Enhanced Responsiveness:</a:t>
            </a:r>
            <a:r>
              <a:rPr lang="en" sz="1300">
                <a:solidFill>
                  <a:schemeClr val="dk1"/>
                </a:solidFill>
              </a:rPr>
              <a:t> By maintaining optimal memory conditions, ART-supported apps operate </a:t>
            </a:r>
            <a:r>
              <a:rPr b="1" lang="en" sz="1300">
                <a:solidFill>
                  <a:schemeClr val="dk1"/>
                </a:solidFill>
              </a:rPr>
              <a:t>more smoothly and respond more quickly to user interactions</a:t>
            </a:r>
            <a:r>
              <a:rPr lang="en" sz="1300">
                <a:solidFill>
                  <a:schemeClr val="dk1"/>
                </a:solidFill>
              </a:rPr>
              <a:t>, enhancing the overall user experience.</a:t>
            </a:r>
            <a:endParaRPr sz="13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Backward Compatibility</a:t>
            </a:r>
            <a:endParaRPr/>
          </a:p>
        </p:txBody>
      </p:sp>
      <p:sp>
        <p:nvSpPr>
          <p:cNvPr id="390" name="Google Shape;390;p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1200"/>
              </a:spcBef>
              <a:spcAft>
                <a:spcPts val="0"/>
              </a:spcAft>
              <a:buClr>
                <a:schemeClr val="dk1"/>
              </a:buClr>
              <a:buSzPts val="1100"/>
              <a:buFont typeface="Arial"/>
              <a:buNone/>
            </a:pPr>
            <a:r>
              <a:rPr b="1" lang="en" sz="1300">
                <a:solidFill>
                  <a:schemeClr val="dk1"/>
                </a:solidFill>
              </a:rPr>
              <a:t>Description:</a:t>
            </a:r>
            <a:endParaRPr b="1" sz="1300">
              <a:solidFill>
                <a:schemeClr val="dk1"/>
              </a:solidFill>
            </a:endParaRPr>
          </a:p>
          <a:p>
            <a:pPr indent="-311150" lvl="0" marL="457200" rtl="0" algn="just">
              <a:spcBef>
                <a:spcPts val="1200"/>
              </a:spcBef>
              <a:spcAft>
                <a:spcPts val="0"/>
              </a:spcAft>
              <a:buClr>
                <a:schemeClr val="dk1"/>
              </a:buClr>
              <a:buSzPts val="1300"/>
              <a:buChar char="●"/>
            </a:pPr>
            <a:r>
              <a:rPr b="1" lang="en" sz="1300">
                <a:solidFill>
                  <a:schemeClr val="dk1"/>
                </a:solidFill>
              </a:rPr>
              <a:t>Transition from Dalvik:</a:t>
            </a:r>
            <a:r>
              <a:rPr lang="en" sz="1300">
                <a:solidFill>
                  <a:schemeClr val="dk1"/>
                </a:solidFill>
              </a:rPr>
              <a:t> ART was introduced as a replacement for the Dalvik Virtual Machine in Android 5.0 (Lollipop) and later versions.</a:t>
            </a:r>
            <a:endParaRPr sz="1300">
              <a:solidFill>
                <a:schemeClr val="dk1"/>
              </a:solidFill>
            </a:endParaRPr>
          </a:p>
          <a:p>
            <a:pPr indent="-311150" lvl="0" marL="457200" rtl="0" algn="just">
              <a:spcBef>
                <a:spcPts val="0"/>
              </a:spcBef>
              <a:spcAft>
                <a:spcPts val="0"/>
              </a:spcAft>
              <a:buClr>
                <a:schemeClr val="dk1"/>
              </a:buClr>
              <a:buSzPts val="1300"/>
              <a:buChar char="●"/>
            </a:pPr>
            <a:r>
              <a:rPr b="1" lang="en" sz="1300">
                <a:solidFill>
                  <a:schemeClr val="dk1"/>
                </a:solidFill>
              </a:rPr>
              <a:t>Support for Older Apps:</a:t>
            </a:r>
            <a:r>
              <a:rPr lang="en" sz="1300">
                <a:solidFill>
                  <a:schemeClr val="dk1"/>
                </a:solidFill>
              </a:rPr>
              <a:t> To ensure compatibility with older apps originally </a:t>
            </a:r>
            <a:r>
              <a:rPr b="1" lang="en" sz="1300">
                <a:solidFill>
                  <a:schemeClr val="dk1"/>
                </a:solidFill>
              </a:rPr>
              <a:t>developed for Dalvik, ART includes a runtime environment </a:t>
            </a:r>
            <a:r>
              <a:rPr lang="en" sz="1300">
                <a:solidFill>
                  <a:schemeClr val="dk1"/>
                </a:solidFill>
              </a:rPr>
              <a:t>that can execute apps compiled with the older bytecode format.</a:t>
            </a:r>
            <a:endParaRPr sz="1300">
              <a:solidFill>
                <a:schemeClr val="dk1"/>
              </a:solidFill>
            </a:endParaRPr>
          </a:p>
          <a:p>
            <a:pPr indent="-311150" lvl="0" marL="457200" rtl="0" algn="just">
              <a:spcBef>
                <a:spcPts val="0"/>
              </a:spcBef>
              <a:spcAft>
                <a:spcPts val="0"/>
              </a:spcAft>
              <a:buClr>
                <a:schemeClr val="dk1"/>
              </a:buClr>
              <a:buSzPts val="1300"/>
              <a:buChar char="●"/>
            </a:pPr>
            <a:r>
              <a:rPr b="1" lang="en" sz="1300">
                <a:solidFill>
                  <a:schemeClr val="dk1"/>
                </a:solidFill>
              </a:rPr>
              <a:t>Seamless Integration:</a:t>
            </a:r>
            <a:r>
              <a:rPr lang="en" sz="1300">
                <a:solidFill>
                  <a:schemeClr val="dk1"/>
                </a:solidFill>
              </a:rPr>
              <a:t> This backward compatibility allows legacy apps to run on newer Android versions without requiring developers to update their codebases, preserving functionality and usability.</a:t>
            </a:r>
            <a:endParaRPr sz="1300">
              <a:solidFill>
                <a:schemeClr val="dk1"/>
              </a:solidFill>
            </a:endParaRPr>
          </a:p>
          <a:p>
            <a:pPr indent="0" lvl="0" marL="0" rtl="0" algn="just">
              <a:spcBef>
                <a:spcPts val="1200"/>
              </a:spcBef>
              <a:spcAft>
                <a:spcPts val="0"/>
              </a:spcAft>
              <a:buClr>
                <a:schemeClr val="dk1"/>
              </a:buClr>
              <a:buSzPts val="1100"/>
              <a:buFont typeface="Arial"/>
              <a:buNone/>
            </a:pPr>
            <a:r>
              <a:rPr b="1" lang="en" sz="1300">
                <a:solidFill>
                  <a:schemeClr val="dk1"/>
                </a:solidFill>
              </a:rPr>
              <a:t>Benefits:</a:t>
            </a:r>
            <a:endParaRPr b="1" sz="1300">
              <a:solidFill>
                <a:schemeClr val="dk1"/>
              </a:solidFill>
            </a:endParaRPr>
          </a:p>
          <a:p>
            <a:pPr indent="-311150" lvl="0" marL="457200" rtl="0" algn="just">
              <a:spcBef>
                <a:spcPts val="1200"/>
              </a:spcBef>
              <a:spcAft>
                <a:spcPts val="0"/>
              </a:spcAft>
              <a:buClr>
                <a:schemeClr val="dk1"/>
              </a:buClr>
              <a:buSzPts val="1300"/>
              <a:buChar char="●"/>
            </a:pPr>
            <a:r>
              <a:rPr b="1" lang="en" sz="1300">
                <a:solidFill>
                  <a:schemeClr val="dk1"/>
                </a:solidFill>
              </a:rPr>
              <a:t>Continued App Support:</a:t>
            </a:r>
            <a:r>
              <a:rPr lang="en" sz="1300">
                <a:solidFill>
                  <a:schemeClr val="dk1"/>
                </a:solidFill>
              </a:rPr>
              <a:t> ART’s ability to run apps compiled with Dalvik bytecode ensures that older applications remain functional and accessible to users even after Android OS updates.</a:t>
            </a:r>
            <a:endParaRPr sz="1300">
              <a:solidFill>
                <a:schemeClr val="dk1"/>
              </a:solidFill>
            </a:endParaRPr>
          </a:p>
          <a:p>
            <a:pPr indent="-311150" lvl="0" marL="457200" rtl="0" algn="just">
              <a:spcBef>
                <a:spcPts val="0"/>
              </a:spcBef>
              <a:spcAft>
                <a:spcPts val="0"/>
              </a:spcAft>
              <a:buClr>
                <a:schemeClr val="dk1"/>
              </a:buClr>
              <a:buSzPts val="1300"/>
              <a:buChar char="●"/>
            </a:pPr>
            <a:r>
              <a:rPr b="1" lang="en" sz="1300">
                <a:solidFill>
                  <a:schemeClr val="dk1"/>
                </a:solidFill>
              </a:rPr>
              <a:t>Minimal Developer Effort:</a:t>
            </a:r>
            <a:r>
              <a:rPr lang="en" sz="1300">
                <a:solidFill>
                  <a:schemeClr val="dk1"/>
                </a:solidFill>
              </a:rPr>
              <a:t> Developers do not need to recompile or modify their apps to take advantage of newer Android features or improvements, simplifying the transition to updated Android versions.</a:t>
            </a:r>
            <a:endParaRPr sz="13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96" name="Google Shape;396;p68"/>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b="1" lang="en"/>
              <a:t>Native C/C++ Libraries</a:t>
            </a:r>
            <a:endParaRPr b="1"/>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Performance-Critical Components</a:t>
            </a:r>
            <a:endParaRPr/>
          </a:p>
        </p:txBody>
      </p:sp>
      <p:sp>
        <p:nvSpPr>
          <p:cNvPr id="402" name="Google Shape;402;p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Clr>
                <a:schemeClr val="dk1"/>
              </a:buClr>
              <a:buSzPts val="1100"/>
              <a:buFont typeface="Arial"/>
              <a:buNone/>
            </a:pPr>
            <a:r>
              <a:rPr b="1" lang="en" sz="1400">
                <a:solidFill>
                  <a:schemeClr val="dk1"/>
                </a:solidFill>
              </a:rPr>
              <a:t>Description:</a:t>
            </a:r>
            <a:endParaRPr b="1" sz="1400">
              <a:solidFill>
                <a:schemeClr val="dk1"/>
              </a:solidFill>
            </a:endParaRPr>
          </a:p>
          <a:p>
            <a:pPr indent="-317500" lvl="0" marL="457200" rtl="0" algn="just">
              <a:spcBef>
                <a:spcPts val="1200"/>
              </a:spcBef>
              <a:spcAft>
                <a:spcPts val="0"/>
              </a:spcAft>
              <a:buClr>
                <a:schemeClr val="dk1"/>
              </a:buClr>
              <a:buSzPts val="1400"/>
              <a:buChar char="●"/>
            </a:pPr>
            <a:r>
              <a:rPr b="1" lang="en" sz="1400">
                <a:solidFill>
                  <a:schemeClr val="dk1"/>
                </a:solidFill>
              </a:rPr>
              <a:t>Key Libraries:</a:t>
            </a:r>
            <a:r>
              <a:rPr lang="en" sz="1400">
                <a:solidFill>
                  <a:schemeClr val="dk1"/>
                </a:solidFill>
              </a:rPr>
              <a:t> Native C/C++ libraries such as WebKit for web rendering, OpenGL for graphics rendering, and SSL for security protocols are </a:t>
            </a:r>
            <a:r>
              <a:rPr b="1" lang="en" sz="1400">
                <a:solidFill>
                  <a:schemeClr val="dk1"/>
                </a:solidFill>
              </a:rPr>
              <a:t>integral to handling performance-critical tasks</a:t>
            </a:r>
            <a:r>
              <a:rPr lang="en" sz="1400">
                <a:solidFill>
                  <a:schemeClr val="dk1"/>
                </a:solidFill>
              </a:rPr>
              <a:t>.</a:t>
            </a:r>
            <a:endParaRPr sz="1400">
              <a:solidFill>
                <a:schemeClr val="dk1"/>
              </a:solidFill>
            </a:endParaRPr>
          </a:p>
          <a:p>
            <a:pPr indent="-317500" lvl="0" marL="457200" rtl="0" algn="just">
              <a:spcBef>
                <a:spcPts val="0"/>
              </a:spcBef>
              <a:spcAft>
                <a:spcPts val="0"/>
              </a:spcAft>
              <a:buClr>
                <a:schemeClr val="dk1"/>
              </a:buClr>
              <a:buSzPts val="1400"/>
              <a:buChar char="●"/>
            </a:pPr>
            <a:r>
              <a:rPr b="1" lang="en" sz="1400">
                <a:solidFill>
                  <a:schemeClr val="dk1"/>
                </a:solidFill>
              </a:rPr>
              <a:t>Functionality:</a:t>
            </a:r>
            <a:r>
              <a:rPr lang="en" sz="1400">
                <a:solidFill>
                  <a:schemeClr val="dk1"/>
                </a:solidFill>
              </a:rPr>
              <a:t> These libraries are optimized for high-performance operations, enabling tasks like rendering complex graphics, processing multimedia content, and securing data transmissions.</a:t>
            </a:r>
            <a:endParaRPr sz="1400">
              <a:solidFill>
                <a:schemeClr val="dk1"/>
              </a:solidFill>
            </a:endParaRPr>
          </a:p>
          <a:p>
            <a:pPr indent="0" lvl="0" marL="0" rtl="0" algn="just">
              <a:spcBef>
                <a:spcPts val="1200"/>
              </a:spcBef>
              <a:spcAft>
                <a:spcPts val="0"/>
              </a:spcAft>
              <a:buClr>
                <a:schemeClr val="dk1"/>
              </a:buClr>
              <a:buSzPts val="1100"/>
              <a:buFont typeface="Arial"/>
              <a:buNone/>
            </a:pPr>
            <a:r>
              <a:rPr b="1" lang="en" sz="1400">
                <a:solidFill>
                  <a:schemeClr val="dk1"/>
                </a:solidFill>
              </a:rPr>
              <a:t>Benefits:</a:t>
            </a:r>
            <a:endParaRPr b="1" sz="1400">
              <a:solidFill>
                <a:schemeClr val="dk1"/>
              </a:solidFill>
            </a:endParaRPr>
          </a:p>
          <a:p>
            <a:pPr indent="-317500" lvl="0" marL="457200" rtl="0" algn="just">
              <a:spcBef>
                <a:spcPts val="1200"/>
              </a:spcBef>
              <a:spcAft>
                <a:spcPts val="0"/>
              </a:spcAft>
              <a:buClr>
                <a:schemeClr val="dk1"/>
              </a:buClr>
              <a:buSzPts val="1400"/>
              <a:buChar char="●"/>
            </a:pPr>
            <a:r>
              <a:rPr b="1" lang="en" sz="1400">
                <a:solidFill>
                  <a:schemeClr val="dk1"/>
                </a:solidFill>
              </a:rPr>
              <a:t>High-Performance Capabilities:</a:t>
            </a:r>
            <a:r>
              <a:rPr lang="en" sz="1400">
                <a:solidFill>
                  <a:schemeClr val="dk1"/>
                </a:solidFill>
              </a:rPr>
              <a:t> Native C/C++ libraries provide efficient and optimized solutions for tasks that demand high computational performance, ensuring smooth and responsive user experiences.</a:t>
            </a:r>
            <a:endParaRPr sz="1400">
              <a:solidFill>
                <a:schemeClr val="dk1"/>
              </a:solidFill>
            </a:endParaRPr>
          </a:p>
          <a:p>
            <a:pPr indent="-317500" lvl="0" marL="457200" rtl="0" algn="just">
              <a:spcBef>
                <a:spcPts val="0"/>
              </a:spcBef>
              <a:spcAft>
                <a:spcPts val="0"/>
              </a:spcAft>
              <a:buClr>
                <a:schemeClr val="dk1"/>
              </a:buClr>
              <a:buSzPts val="1400"/>
              <a:buChar char="●"/>
            </a:pPr>
            <a:r>
              <a:rPr b="1" lang="en" sz="1400">
                <a:solidFill>
                  <a:schemeClr val="dk1"/>
                </a:solidFill>
              </a:rPr>
              <a:t>Specialized Functionality:</a:t>
            </a:r>
            <a:r>
              <a:rPr lang="en" sz="1400">
                <a:solidFill>
                  <a:schemeClr val="dk1"/>
                </a:solidFill>
              </a:rPr>
              <a:t> Each library specializes in a critical area—graphics rendering, web content display, or secure data transmission—contributing to the overall functionality and performance of Android applications.</a:t>
            </a:r>
            <a:endParaRPr sz="14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Native Development Kit (NDK)</a:t>
            </a:r>
            <a:endParaRPr/>
          </a:p>
        </p:txBody>
      </p:sp>
      <p:sp>
        <p:nvSpPr>
          <p:cNvPr id="408" name="Google Shape;408;p7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just">
              <a:spcBef>
                <a:spcPts val="1200"/>
              </a:spcBef>
              <a:spcAft>
                <a:spcPts val="0"/>
              </a:spcAft>
              <a:buClr>
                <a:schemeClr val="dk1"/>
              </a:buClr>
              <a:buSzPts val="1100"/>
              <a:buFont typeface="Arial"/>
              <a:buNone/>
            </a:pPr>
            <a:r>
              <a:rPr b="1" lang="en" sz="1400">
                <a:solidFill>
                  <a:schemeClr val="dk1"/>
                </a:solidFill>
              </a:rPr>
              <a:t>Description:</a:t>
            </a:r>
            <a:endParaRPr b="1" sz="1400">
              <a:solidFill>
                <a:schemeClr val="dk1"/>
              </a:solidFill>
            </a:endParaRPr>
          </a:p>
          <a:p>
            <a:pPr indent="-317500" lvl="0" marL="457200" rtl="0" algn="just">
              <a:spcBef>
                <a:spcPts val="1200"/>
              </a:spcBef>
              <a:spcAft>
                <a:spcPts val="0"/>
              </a:spcAft>
              <a:buClr>
                <a:schemeClr val="dk1"/>
              </a:buClr>
              <a:buSzPts val="1400"/>
              <a:buChar char="●"/>
            </a:pPr>
            <a:r>
              <a:rPr b="1" lang="en" sz="1400">
                <a:solidFill>
                  <a:schemeClr val="dk1"/>
                </a:solidFill>
              </a:rPr>
              <a:t>Purpose:</a:t>
            </a:r>
            <a:r>
              <a:rPr lang="en" sz="1400">
                <a:solidFill>
                  <a:schemeClr val="dk1"/>
                </a:solidFill>
              </a:rPr>
              <a:t> The NDK allows developers to write </a:t>
            </a:r>
            <a:r>
              <a:rPr b="1" lang="en" sz="1400">
                <a:solidFill>
                  <a:schemeClr val="dk1"/>
                </a:solidFill>
              </a:rPr>
              <a:t>performance-sensitive</a:t>
            </a:r>
            <a:r>
              <a:rPr lang="en" sz="1400">
                <a:solidFill>
                  <a:schemeClr val="dk1"/>
                </a:solidFill>
              </a:rPr>
              <a:t> parts of their Android applications using native code, </a:t>
            </a:r>
            <a:r>
              <a:rPr b="1" lang="en" sz="1400">
                <a:solidFill>
                  <a:schemeClr val="dk1"/>
                </a:solidFill>
              </a:rPr>
              <a:t>typically written in C or C++</a:t>
            </a:r>
            <a:r>
              <a:rPr lang="en" sz="1400">
                <a:solidFill>
                  <a:schemeClr val="dk1"/>
                </a:solidFill>
              </a:rPr>
              <a:t>.</a:t>
            </a:r>
            <a:endParaRPr sz="1400">
              <a:solidFill>
                <a:schemeClr val="dk1"/>
              </a:solidFill>
            </a:endParaRPr>
          </a:p>
          <a:p>
            <a:pPr indent="-317500" lvl="0" marL="457200" rtl="0" algn="just">
              <a:spcBef>
                <a:spcPts val="0"/>
              </a:spcBef>
              <a:spcAft>
                <a:spcPts val="0"/>
              </a:spcAft>
              <a:buClr>
                <a:schemeClr val="dk1"/>
              </a:buClr>
              <a:buSzPts val="1400"/>
              <a:buChar char="●"/>
            </a:pPr>
            <a:r>
              <a:rPr b="1" lang="en" sz="1400">
                <a:solidFill>
                  <a:schemeClr val="dk1"/>
                </a:solidFill>
              </a:rPr>
              <a:t>Usage:</a:t>
            </a:r>
            <a:r>
              <a:rPr lang="en" sz="1400">
                <a:solidFill>
                  <a:schemeClr val="dk1"/>
                </a:solidFill>
              </a:rPr>
              <a:t> Developers leverage the NDK for tasks where performance is paramount, </a:t>
            </a:r>
            <a:r>
              <a:rPr b="1" lang="en" sz="1400">
                <a:solidFill>
                  <a:schemeClr val="dk1"/>
                </a:solidFill>
              </a:rPr>
              <a:t>such as complex computations, intensive graphics rendering, or interfacing with hardware components.</a:t>
            </a:r>
            <a:endParaRPr b="1" sz="1400">
              <a:solidFill>
                <a:schemeClr val="dk1"/>
              </a:solidFill>
            </a:endParaRPr>
          </a:p>
          <a:p>
            <a:pPr indent="0" lvl="0" marL="0" rtl="0" algn="just">
              <a:spcBef>
                <a:spcPts val="1200"/>
              </a:spcBef>
              <a:spcAft>
                <a:spcPts val="0"/>
              </a:spcAft>
              <a:buClr>
                <a:schemeClr val="dk1"/>
              </a:buClr>
              <a:buSzPts val="1100"/>
              <a:buFont typeface="Arial"/>
              <a:buNone/>
            </a:pPr>
            <a:r>
              <a:rPr b="1" lang="en" sz="1400">
                <a:solidFill>
                  <a:schemeClr val="dk1"/>
                </a:solidFill>
              </a:rPr>
              <a:t>Benefits:</a:t>
            </a:r>
            <a:endParaRPr b="1" sz="1400">
              <a:solidFill>
                <a:schemeClr val="dk1"/>
              </a:solidFill>
            </a:endParaRPr>
          </a:p>
          <a:p>
            <a:pPr indent="-317500" lvl="0" marL="457200" rtl="0" algn="just">
              <a:spcBef>
                <a:spcPts val="1200"/>
              </a:spcBef>
              <a:spcAft>
                <a:spcPts val="0"/>
              </a:spcAft>
              <a:buClr>
                <a:schemeClr val="dk1"/>
              </a:buClr>
              <a:buSzPts val="1400"/>
              <a:buChar char="●"/>
            </a:pPr>
            <a:r>
              <a:rPr b="1" lang="en" sz="1400">
                <a:solidFill>
                  <a:schemeClr val="dk1"/>
                </a:solidFill>
              </a:rPr>
              <a:t>Enhanced Performance:</a:t>
            </a:r>
            <a:r>
              <a:rPr lang="en" sz="1400">
                <a:solidFill>
                  <a:schemeClr val="dk1"/>
                </a:solidFill>
              </a:rPr>
              <a:t> By using native code, developers can </a:t>
            </a:r>
            <a:r>
              <a:rPr b="1" lang="en" sz="1400">
                <a:solidFill>
                  <a:schemeClr val="dk1"/>
                </a:solidFill>
              </a:rPr>
              <a:t>optimize performance-sensitive algorithms and operations</a:t>
            </a:r>
            <a:r>
              <a:rPr lang="en" sz="1400">
                <a:solidFill>
                  <a:schemeClr val="dk1"/>
                </a:solidFill>
              </a:rPr>
              <a:t>, achieving </a:t>
            </a:r>
            <a:r>
              <a:rPr b="1" lang="en" sz="1400">
                <a:solidFill>
                  <a:schemeClr val="dk1"/>
                </a:solidFill>
              </a:rPr>
              <a:t>better efficiency and responsiveness</a:t>
            </a:r>
            <a:r>
              <a:rPr lang="en" sz="1400">
                <a:solidFill>
                  <a:schemeClr val="dk1"/>
                </a:solidFill>
              </a:rPr>
              <a:t> in their applications.</a:t>
            </a:r>
            <a:endParaRPr sz="1400">
              <a:solidFill>
                <a:schemeClr val="dk1"/>
              </a:solidFill>
            </a:endParaRPr>
          </a:p>
          <a:p>
            <a:pPr indent="-317500" lvl="0" marL="457200" rtl="0" algn="just">
              <a:spcBef>
                <a:spcPts val="0"/>
              </a:spcBef>
              <a:spcAft>
                <a:spcPts val="0"/>
              </a:spcAft>
              <a:buClr>
                <a:schemeClr val="dk1"/>
              </a:buClr>
              <a:buSzPts val="1400"/>
              <a:buChar char="●"/>
            </a:pPr>
            <a:r>
              <a:rPr b="1" lang="en" sz="1400">
                <a:solidFill>
                  <a:schemeClr val="dk1"/>
                </a:solidFill>
              </a:rPr>
              <a:t>Access to Native APIs:</a:t>
            </a:r>
            <a:r>
              <a:rPr lang="en" sz="1400">
                <a:solidFill>
                  <a:schemeClr val="dk1"/>
                </a:solidFill>
              </a:rPr>
              <a:t> The NDK </a:t>
            </a:r>
            <a:r>
              <a:rPr b="1" lang="en" sz="1400">
                <a:solidFill>
                  <a:schemeClr val="dk1"/>
                </a:solidFill>
              </a:rPr>
              <a:t>grants access to platform-specific APIs</a:t>
            </a:r>
            <a:r>
              <a:rPr lang="en" sz="1400">
                <a:solidFill>
                  <a:schemeClr val="dk1"/>
                </a:solidFill>
              </a:rPr>
              <a:t> and capabilities that may not be available or as efficient through Java or Kotlin, expanding the scope of what developers can achieve.</a:t>
            </a:r>
            <a:endParaRPr sz="14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Standard Libraries</a:t>
            </a:r>
            <a:endParaRPr/>
          </a:p>
        </p:txBody>
      </p:sp>
      <p:sp>
        <p:nvSpPr>
          <p:cNvPr id="414" name="Google Shape;414;p7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just">
              <a:spcBef>
                <a:spcPts val="1200"/>
              </a:spcBef>
              <a:spcAft>
                <a:spcPts val="0"/>
              </a:spcAft>
              <a:buClr>
                <a:schemeClr val="dk1"/>
              </a:buClr>
              <a:buSzPts val="1100"/>
              <a:buFont typeface="Arial"/>
              <a:buNone/>
            </a:pPr>
            <a:r>
              <a:rPr b="1" lang="en" sz="1400">
                <a:solidFill>
                  <a:schemeClr val="dk1"/>
                </a:solidFill>
              </a:rPr>
              <a:t>Description:</a:t>
            </a:r>
            <a:endParaRPr b="1" sz="1400">
              <a:solidFill>
                <a:schemeClr val="dk1"/>
              </a:solidFill>
            </a:endParaRPr>
          </a:p>
          <a:p>
            <a:pPr indent="-317500" lvl="0" marL="457200" rtl="0" algn="just">
              <a:spcBef>
                <a:spcPts val="1200"/>
              </a:spcBef>
              <a:spcAft>
                <a:spcPts val="0"/>
              </a:spcAft>
              <a:buClr>
                <a:schemeClr val="dk1"/>
              </a:buClr>
              <a:buSzPts val="1400"/>
              <a:buChar char="●"/>
            </a:pPr>
            <a:r>
              <a:rPr b="1" lang="en" sz="1400">
                <a:solidFill>
                  <a:schemeClr val="dk1"/>
                </a:solidFill>
              </a:rPr>
              <a:t>Inclusion:</a:t>
            </a:r>
            <a:r>
              <a:rPr lang="en" sz="1400">
                <a:solidFill>
                  <a:schemeClr val="dk1"/>
                </a:solidFill>
              </a:rPr>
              <a:t> Android includes standard </a:t>
            </a:r>
            <a:r>
              <a:rPr b="1" lang="en" sz="1400">
                <a:solidFill>
                  <a:schemeClr val="dk1"/>
                </a:solidFill>
              </a:rPr>
              <a:t>C libraries (libc)</a:t>
            </a:r>
            <a:r>
              <a:rPr lang="en" sz="1400">
                <a:solidFill>
                  <a:schemeClr val="dk1"/>
                </a:solidFill>
              </a:rPr>
              <a:t> that provide </a:t>
            </a:r>
            <a:r>
              <a:rPr b="1" lang="en" sz="1400">
                <a:solidFill>
                  <a:schemeClr val="dk1"/>
                </a:solidFill>
              </a:rPr>
              <a:t>fundamental system functionalities, such as memory allocation, input/output operations, and basic data structures</a:t>
            </a:r>
            <a:r>
              <a:rPr lang="en" sz="1400">
                <a:solidFill>
                  <a:schemeClr val="dk1"/>
                </a:solidFill>
              </a:rPr>
              <a:t>.</a:t>
            </a:r>
            <a:endParaRPr sz="1400">
              <a:solidFill>
                <a:schemeClr val="dk1"/>
              </a:solidFill>
            </a:endParaRPr>
          </a:p>
          <a:p>
            <a:pPr indent="-317500" lvl="0" marL="457200" rtl="0" algn="just">
              <a:spcBef>
                <a:spcPts val="0"/>
              </a:spcBef>
              <a:spcAft>
                <a:spcPts val="0"/>
              </a:spcAft>
              <a:buClr>
                <a:schemeClr val="dk1"/>
              </a:buClr>
              <a:buSzPts val="1400"/>
              <a:buChar char="●"/>
            </a:pPr>
            <a:r>
              <a:rPr b="1" lang="en" sz="1400">
                <a:solidFill>
                  <a:schemeClr val="dk1"/>
                </a:solidFill>
              </a:rPr>
              <a:t>Foundation:</a:t>
            </a:r>
            <a:r>
              <a:rPr lang="en" sz="1400">
                <a:solidFill>
                  <a:schemeClr val="dk1"/>
                </a:solidFill>
              </a:rPr>
              <a:t> These libraries form the foundation for </a:t>
            </a:r>
            <a:r>
              <a:rPr b="1" lang="en" sz="1400">
                <a:solidFill>
                  <a:schemeClr val="dk1"/>
                </a:solidFill>
              </a:rPr>
              <a:t>building robust and efficient applications</a:t>
            </a:r>
            <a:r>
              <a:rPr lang="en" sz="1400">
                <a:solidFill>
                  <a:schemeClr val="dk1"/>
                </a:solidFill>
              </a:rPr>
              <a:t> on the Android platform, offering essential tools and utilities.</a:t>
            </a:r>
            <a:endParaRPr sz="1400">
              <a:solidFill>
                <a:schemeClr val="dk1"/>
              </a:solidFill>
            </a:endParaRPr>
          </a:p>
          <a:p>
            <a:pPr indent="0" lvl="0" marL="0" rtl="0" algn="just">
              <a:spcBef>
                <a:spcPts val="1200"/>
              </a:spcBef>
              <a:spcAft>
                <a:spcPts val="0"/>
              </a:spcAft>
              <a:buClr>
                <a:schemeClr val="dk1"/>
              </a:buClr>
              <a:buSzPts val="1100"/>
              <a:buFont typeface="Arial"/>
              <a:buNone/>
            </a:pPr>
            <a:r>
              <a:rPr b="1" lang="en" sz="1400">
                <a:solidFill>
                  <a:schemeClr val="dk1"/>
                </a:solidFill>
              </a:rPr>
              <a:t>Benefits:</a:t>
            </a:r>
            <a:endParaRPr b="1" sz="1400">
              <a:solidFill>
                <a:schemeClr val="dk1"/>
              </a:solidFill>
            </a:endParaRPr>
          </a:p>
          <a:p>
            <a:pPr indent="-317500" lvl="0" marL="457200" rtl="0" algn="just">
              <a:spcBef>
                <a:spcPts val="1200"/>
              </a:spcBef>
              <a:spcAft>
                <a:spcPts val="0"/>
              </a:spcAft>
              <a:buClr>
                <a:schemeClr val="dk1"/>
              </a:buClr>
              <a:buSzPts val="1400"/>
              <a:buChar char="●"/>
            </a:pPr>
            <a:r>
              <a:rPr b="1" lang="en" sz="1400">
                <a:solidFill>
                  <a:schemeClr val="dk1"/>
                </a:solidFill>
              </a:rPr>
              <a:t>Robust Functionality:</a:t>
            </a:r>
            <a:r>
              <a:rPr lang="en" sz="1400">
                <a:solidFill>
                  <a:schemeClr val="dk1"/>
                </a:solidFill>
              </a:rPr>
              <a:t> Standard C libraries ensure that developers have access to </a:t>
            </a:r>
            <a:r>
              <a:rPr b="1" lang="en" sz="1400">
                <a:solidFill>
                  <a:schemeClr val="dk1"/>
                </a:solidFill>
              </a:rPr>
              <a:t>reliable and well-tested implementations</a:t>
            </a:r>
            <a:r>
              <a:rPr lang="en" sz="1400">
                <a:solidFill>
                  <a:schemeClr val="dk1"/>
                </a:solidFill>
              </a:rPr>
              <a:t> of core system functionalities, promoting stability and compatibility across Android devices.</a:t>
            </a:r>
            <a:endParaRPr sz="1400">
              <a:solidFill>
                <a:schemeClr val="dk1"/>
              </a:solidFill>
            </a:endParaRPr>
          </a:p>
          <a:p>
            <a:pPr indent="-317500" lvl="0" marL="457200" rtl="0" algn="just">
              <a:spcBef>
                <a:spcPts val="0"/>
              </a:spcBef>
              <a:spcAft>
                <a:spcPts val="0"/>
              </a:spcAft>
              <a:buClr>
                <a:schemeClr val="dk1"/>
              </a:buClr>
              <a:buSzPts val="1400"/>
              <a:buChar char="●"/>
            </a:pPr>
            <a:r>
              <a:rPr b="1" lang="en" sz="1400">
                <a:solidFill>
                  <a:schemeClr val="dk1"/>
                </a:solidFill>
              </a:rPr>
              <a:t>Efficiency:</a:t>
            </a:r>
            <a:r>
              <a:rPr lang="en" sz="1400">
                <a:solidFill>
                  <a:schemeClr val="dk1"/>
                </a:solidFill>
              </a:rPr>
              <a:t> By leveraging standard C libraries, developers can implement common tasks with optimized and predictable performance, enhancing the overall efficiency of their applications.</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6" name="Google Shape;86;p18"/>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b="1" lang="en">
                <a:solidFill>
                  <a:schemeClr val="dk1"/>
                </a:solidFill>
              </a:rPr>
              <a:t>Market Share and Popularity</a:t>
            </a:r>
            <a:endParaRPr b="1">
              <a:solidFill>
                <a:schemeClr val="dk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20" name="Google Shape;420;p72"/>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b="1" lang="en"/>
              <a:t>Java API Framework</a:t>
            </a:r>
            <a:endParaRPr b="1"/>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Rich API Set</a:t>
            </a:r>
            <a:endParaRPr/>
          </a:p>
        </p:txBody>
      </p:sp>
      <p:sp>
        <p:nvSpPr>
          <p:cNvPr id="426" name="Google Shape;426;p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Clr>
                <a:schemeClr val="dk1"/>
              </a:buClr>
              <a:buSzPts val="1100"/>
              <a:buFont typeface="Arial"/>
              <a:buNone/>
            </a:pPr>
            <a:r>
              <a:rPr b="1" lang="en" sz="1300">
                <a:solidFill>
                  <a:schemeClr val="dk1"/>
                </a:solidFill>
              </a:rPr>
              <a:t>Description:</a:t>
            </a:r>
            <a:endParaRPr b="1" sz="1300">
              <a:solidFill>
                <a:schemeClr val="dk1"/>
              </a:solidFill>
            </a:endParaRPr>
          </a:p>
          <a:p>
            <a:pPr indent="-311150" lvl="0" marL="457200" rtl="0" algn="just">
              <a:spcBef>
                <a:spcPts val="1200"/>
              </a:spcBef>
              <a:spcAft>
                <a:spcPts val="0"/>
              </a:spcAft>
              <a:buClr>
                <a:schemeClr val="dk1"/>
              </a:buClr>
              <a:buSzPts val="1300"/>
              <a:buChar char="●"/>
            </a:pPr>
            <a:r>
              <a:rPr b="1" lang="en" sz="1300">
                <a:solidFill>
                  <a:schemeClr val="dk1"/>
                </a:solidFill>
              </a:rPr>
              <a:t>Comprehensive Coverage:</a:t>
            </a:r>
            <a:r>
              <a:rPr lang="en" sz="1300">
                <a:solidFill>
                  <a:schemeClr val="dk1"/>
                </a:solidFill>
              </a:rPr>
              <a:t> The Java API Framework provides a broad range of APIs tailored for Android app development. These include APIs for user interface (UI) design, location services, data storage, networking, multimedia, and more.</a:t>
            </a:r>
            <a:endParaRPr sz="1300">
              <a:solidFill>
                <a:schemeClr val="dk1"/>
              </a:solidFill>
            </a:endParaRPr>
          </a:p>
          <a:p>
            <a:pPr indent="-311150" lvl="0" marL="457200" rtl="0" algn="just">
              <a:spcBef>
                <a:spcPts val="0"/>
              </a:spcBef>
              <a:spcAft>
                <a:spcPts val="0"/>
              </a:spcAft>
              <a:buClr>
                <a:schemeClr val="dk1"/>
              </a:buClr>
              <a:buSzPts val="1300"/>
              <a:buChar char="●"/>
            </a:pPr>
            <a:r>
              <a:rPr b="1" lang="en" sz="1300">
                <a:solidFill>
                  <a:schemeClr val="dk1"/>
                </a:solidFill>
              </a:rPr>
              <a:t>Pre-built Components:</a:t>
            </a:r>
            <a:r>
              <a:rPr lang="en" sz="1300">
                <a:solidFill>
                  <a:schemeClr val="dk1"/>
                </a:solidFill>
              </a:rPr>
              <a:t> These APIs offer </a:t>
            </a:r>
            <a:r>
              <a:rPr b="1" lang="en" sz="1300">
                <a:solidFill>
                  <a:schemeClr val="dk1"/>
                </a:solidFill>
              </a:rPr>
              <a:t>pre-built components and functionalities</a:t>
            </a:r>
            <a:r>
              <a:rPr lang="en" sz="1300">
                <a:solidFill>
                  <a:schemeClr val="dk1"/>
                </a:solidFill>
              </a:rPr>
              <a:t> that developers can integrate into their applications, accelerating development and reducing the need for custom implementations.</a:t>
            </a:r>
            <a:endParaRPr sz="1300">
              <a:solidFill>
                <a:schemeClr val="dk1"/>
              </a:solidFill>
            </a:endParaRPr>
          </a:p>
          <a:p>
            <a:pPr indent="0" lvl="0" marL="0" rtl="0" algn="just">
              <a:spcBef>
                <a:spcPts val="1200"/>
              </a:spcBef>
              <a:spcAft>
                <a:spcPts val="0"/>
              </a:spcAft>
              <a:buClr>
                <a:schemeClr val="dk1"/>
              </a:buClr>
              <a:buSzPts val="1100"/>
              <a:buFont typeface="Arial"/>
              <a:buNone/>
            </a:pPr>
            <a:r>
              <a:rPr b="1" lang="en" sz="1300">
                <a:solidFill>
                  <a:schemeClr val="dk1"/>
                </a:solidFill>
              </a:rPr>
              <a:t>Benefits:</a:t>
            </a:r>
            <a:endParaRPr b="1" sz="1300">
              <a:solidFill>
                <a:schemeClr val="dk1"/>
              </a:solidFill>
            </a:endParaRPr>
          </a:p>
          <a:p>
            <a:pPr indent="-311150" lvl="0" marL="457200" rtl="0" algn="just">
              <a:spcBef>
                <a:spcPts val="1200"/>
              </a:spcBef>
              <a:spcAft>
                <a:spcPts val="0"/>
              </a:spcAft>
              <a:buClr>
                <a:schemeClr val="dk1"/>
              </a:buClr>
              <a:buSzPts val="1300"/>
              <a:buChar char="●"/>
            </a:pPr>
            <a:r>
              <a:rPr b="1" lang="en" sz="1300">
                <a:solidFill>
                  <a:schemeClr val="dk1"/>
                </a:solidFill>
              </a:rPr>
              <a:t>Simplified Development:</a:t>
            </a:r>
            <a:r>
              <a:rPr lang="en" sz="1300">
                <a:solidFill>
                  <a:schemeClr val="dk1"/>
                </a:solidFill>
              </a:rPr>
              <a:t> By offering a rich set of APIs, the Java API Framework simplifies app development. Developers can leverage </a:t>
            </a:r>
            <a:r>
              <a:rPr b="1" lang="en" sz="1300">
                <a:solidFill>
                  <a:schemeClr val="dk1"/>
                </a:solidFill>
              </a:rPr>
              <a:t>ready-made solutions for common tasks</a:t>
            </a:r>
            <a:r>
              <a:rPr lang="en" sz="1300">
                <a:solidFill>
                  <a:schemeClr val="dk1"/>
                </a:solidFill>
              </a:rPr>
              <a:t>, saving time and effort.</a:t>
            </a:r>
            <a:endParaRPr sz="1300">
              <a:solidFill>
                <a:schemeClr val="dk1"/>
              </a:solidFill>
            </a:endParaRPr>
          </a:p>
          <a:p>
            <a:pPr indent="-311150" lvl="0" marL="457200" rtl="0" algn="just">
              <a:spcBef>
                <a:spcPts val="0"/>
              </a:spcBef>
              <a:spcAft>
                <a:spcPts val="0"/>
              </a:spcAft>
              <a:buClr>
                <a:schemeClr val="dk1"/>
              </a:buClr>
              <a:buSzPts val="1300"/>
              <a:buChar char="●"/>
            </a:pPr>
            <a:r>
              <a:rPr b="1" lang="en" sz="1300">
                <a:solidFill>
                  <a:schemeClr val="dk1"/>
                </a:solidFill>
              </a:rPr>
              <a:t>Consistency:</a:t>
            </a:r>
            <a:r>
              <a:rPr lang="en" sz="1300">
                <a:solidFill>
                  <a:schemeClr val="dk1"/>
                </a:solidFill>
              </a:rPr>
              <a:t> The APIs ensure consistency in how developers interact with system functionalities, promoting uniformity in app behavior across different Android devices and versions.</a:t>
            </a:r>
            <a:endParaRPr sz="13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Consistent API Interface</a:t>
            </a:r>
            <a:endParaRPr/>
          </a:p>
        </p:txBody>
      </p:sp>
      <p:sp>
        <p:nvSpPr>
          <p:cNvPr id="432" name="Google Shape;432;p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Clr>
                <a:schemeClr val="dk1"/>
              </a:buClr>
              <a:buSzPts val="1100"/>
              <a:buFont typeface="Arial"/>
              <a:buNone/>
            </a:pPr>
            <a:r>
              <a:rPr b="1" lang="en" sz="1300">
                <a:solidFill>
                  <a:schemeClr val="dk1"/>
                </a:solidFill>
              </a:rPr>
              <a:t>Description:</a:t>
            </a:r>
            <a:endParaRPr b="1" sz="1300">
              <a:solidFill>
                <a:schemeClr val="dk1"/>
              </a:solidFill>
            </a:endParaRPr>
          </a:p>
          <a:p>
            <a:pPr indent="-311150" lvl="0" marL="457200" rtl="0" algn="just">
              <a:spcBef>
                <a:spcPts val="1200"/>
              </a:spcBef>
              <a:spcAft>
                <a:spcPts val="0"/>
              </a:spcAft>
              <a:buClr>
                <a:schemeClr val="dk1"/>
              </a:buClr>
              <a:buSzPts val="1300"/>
              <a:buChar char="●"/>
            </a:pPr>
            <a:r>
              <a:rPr b="1" lang="en" sz="1300">
                <a:solidFill>
                  <a:schemeClr val="dk1"/>
                </a:solidFill>
              </a:rPr>
              <a:t>Stable Interface:</a:t>
            </a:r>
            <a:r>
              <a:rPr lang="en" sz="1300">
                <a:solidFill>
                  <a:schemeClr val="dk1"/>
                </a:solidFill>
              </a:rPr>
              <a:t> The Java API Framework </a:t>
            </a:r>
            <a:r>
              <a:rPr b="1" lang="en" sz="1300">
                <a:solidFill>
                  <a:schemeClr val="dk1"/>
                </a:solidFill>
              </a:rPr>
              <a:t>provides a stable and consistent interface for developers</a:t>
            </a:r>
            <a:r>
              <a:rPr lang="en" sz="1300">
                <a:solidFill>
                  <a:schemeClr val="dk1"/>
                </a:solidFill>
              </a:rPr>
              <a:t>. This interface </a:t>
            </a:r>
            <a:r>
              <a:rPr b="1" lang="en" sz="1300">
                <a:solidFill>
                  <a:schemeClr val="dk1"/>
                </a:solidFill>
              </a:rPr>
              <a:t>abstracts hardware-specific details</a:t>
            </a:r>
            <a:r>
              <a:rPr lang="en" sz="1300">
                <a:solidFill>
                  <a:schemeClr val="dk1"/>
                </a:solidFill>
              </a:rPr>
              <a:t>, ensuring that apps behave predictably regardless of the underlying device hardware.</a:t>
            </a:r>
            <a:endParaRPr sz="1300">
              <a:solidFill>
                <a:schemeClr val="dk1"/>
              </a:solidFill>
            </a:endParaRPr>
          </a:p>
          <a:p>
            <a:pPr indent="-311150" lvl="0" marL="457200" rtl="0" algn="just">
              <a:spcBef>
                <a:spcPts val="0"/>
              </a:spcBef>
              <a:spcAft>
                <a:spcPts val="0"/>
              </a:spcAft>
              <a:buClr>
                <a:schemeClr val="dk1"/>
              </a:buClr>
              <a:buSzPts val="1300"/>
              <a:buChar char="●"/>
            </a:pPr>
            <a:r>
              <a:rPr b="1" lang="en" sz="1300">
                <a:solidFill>
                  <a:schemeClr val="dk1"/>
                </a:solidFill>
              </a:rPr>
              <a:t>Cross-Device Compatibility:</a:t>
            </a:r>
            <a:r>
              <a:rPr lang="en" sz="1300">
                <a:solidFill>
                  <a:schemeClr val="dk1"/>
                </a:solidFill>
              </a:rPr>
              <a:t> Developers </a:t>
            </a:r>
            <a:r>
              <a:rPr b="1" lang="en" sz="1300">
                <a:solidFill>
                  <a:schemeClr val="dk1"/>
                </a:solidFill>
              </a:rPr>
              <a:t>can write code once using the Java API Framework</a:t>
            </a:r>
            <a:r>
              <a:rPr lang="en" sz="1300">
                <a:solidFill>
                  <a:schemeClr val="dk1"/>
                </a:solidFill>
              </a:rPr>
              <a:t>, confident that their apps will function reliably across various Android devices, from smartphones to tablets and wearables.</a:t>
            </a:r>
            <a:endParaRPr sz="1300">
              <a:solidFill>
                <a:schemeClr val="dk1"/>
              </a:solidFill>
            </a:endParaRPr>
          </a:p>
          <a:p>
            <a:pPr indent="0" lvl="0" marL="0" rtl="0" algn="just">
              <a:spcBef>
                <a:spcPts val="1200"/>
              </a:spcBef>
              <a:spcAft>
                <a:spcPts val="0"/>
              </a:spcAft>
              <a:buClr>
                <a:schemeClr val="dk1"/>
              </a:buClr>
              <a:buSzPts val="1100"/>
              <a:buFont typeface="Arial"/>
              <a:buNone/>
            </a:pPr>
            <a:r>
              <a:rPr b="1" lang="en" sz="1300">
                <a:solidFill>
                  <a:schemeClr val="dk1"/>
                </a:solidFill>
              </a:rPr>
              <a:t>Benefits:</a:t>
            </a:r>
            <a:endParaRPr b="1" sz="1300">
              <a:solidFill>
                <a:schemeClr val="dk1"/>
              </a:solidFill>
            </a:endParaRPr>
          </a:p>
          <a:p>
            <a:pPr indent="-311150" lvl="0" marL="457200" rtl="0" algn="just">
              <a:spcBef>
                <a:spcPts val="1200"/>
              </a:spcBef>
              <a:spcAft>
                <a:spcPts val="0"/>
              </a:spcAft>
              <a:buClr>
                <a:schemeClr val="dk1"/>
              </a:buClr>
              <a:buSzPts val="1300"/>
              <a:buChar char="●"/>
            </a:pPr>
            <a:r>
              <a:rPr b="1" lang="en" sz="1300">
                <a:solidFill>
                  <a:schemeClr val="dk1"/>
                </a:solidFill>
              </a:rPr>
              <a:t>Reduced Fragmentation:</a:t>
            </a:r>
            <a:r>
              <a:rPr lang="en" sz="1300">
                <a:solidFill>
                  <a:schemeClr val="dk1"/>
                </a:solidFill>
              </a:rPr>
              <a:t> A consistent API interface reduces fragmentation by standardizing how apps interact with the Android platform. This simplifies app maintenance and updates, ensuring compatibility across a diverse ecosystem of devices.</a:t>
            </a:r>
            <a:endParaRPr sz="1300">
              <a:solidFill>
                <a:schemeClr val="dk1"/>
              </a:solidFill>
            </a:endParaRPr>
          </a:p>
          <a:p>
            <a:pPr indent="-311150" lvl="0" marL="457200" rtl="0" algn="just">
              <a:spcBef>
                <a:spcPts val="0"/>
              </a:spcBef>
              <a:spcAft>
                <a:spcPts val="0"/>
              </a:spcAft>
              <a:buClr>
                <a:schemeClr val="dk1"/>
              </a:buClr>
              <a:buSzPts val="1300"/>
              <a:buChar char="●"/>
            </a:pPr>
            <a:r>
              <a:rPr b="1" lang="en" sz="1300">
                <a:solidFill>
                  <a:schemeClr val="dk1"/>
                </a:solidFill>
              </a:rPr>
              <a:t>Easier Adoption:</a:t>
            </a:r>
            <a:r>
              <a:rPr lang="en" sz="1300">
                <a:solidFill>
                  <a:schemeClr val="dk1"/>
                </a:solidFill>
              </a:rPr>
              <a:t> New developers can quickly learn and adopt the Java API Framework, as its consistent structure and documentation make it accessible for building robust Android applications.</a:t>
            </a:r>
            <a:endParaRPr sz="13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Inter-Process Communication (IPC)</a:t>
            </a:r>
            <a:endParaRPr/>
          </a:p>
        </p:txBody>
      </p:sp>
      <p:sp>
        <p:nvSpPr>
          <p:cNvPr id="438" name="Google Shape;438;p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 sz="1400">
                <a:solidFill>
                  <a:schemeClr val="dk1"/>
                </a:solidFill>
              </a:rPr>
              <a:t>Description:</a:t>
            </a:r>
            <a:endParaRPr b="1" sz="1400">
              <a:solidFill>
                <a:schemeClr val="dk1"/>
              </a:solidFill>
            </a:endParaRPr>
          </a:p>
          <a:p>
            <a:pPr indent="-317500" lvl="0" marL="457200" rtl="0" algn="l">
              <a:spcBef>
                <a:spcPts val="1200"/>
              </a:spcBef>
              <a:spcAft>
                <a:spcPts val="0"/>
              </a:spcAft>
              <a:buClr>
                <a:schemeClr val="dk1"/>
              </a:buClr>
              <a:buSzPts val="1400"/>
              <a:buChar char="●"/>
            </a:pPr>
            <a:r>
              <a:rPr b="1" lang="en" sz="1400">
                <a:solidFill>
                  <a:schemeClr val="dk1"/>
                </a:solidFill>
              </a:rPr>
              <a:t>Mechanisms:</a:t>
            </a:r>
            <a:r>
              <a:rPr lang="en" sz="1400">
                <a:solidFill>
                  <a:schemeClr val="dk1"/>
                </a:solidFill>
              </a:rPr>
              <a:t> The Java API Framework includes mechanisms for Inter-Process Communication (IPC), such as the Binder framework. IPC facilitates communication between different processes within the Android system and between apps.</a:t>
            </a:r>
            <a:endParaRPr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Secure and Efficient Communication:</a:t>
            </a:r>
            <a:r>
              <a:rPr lang="en" sz="1400">
                <a:solidFill>
                  <a:schemeClr val="dk1"/>
                </a:solidFill>
              </a:rPr>
              <a:t> Binder ensures secure communication channels between components, enforcing permissions and allowing apps to share data and resources efficiently.</a:t>
            </a:r>
            <a:endParaRPr sz="1400">
              <a:solidFill>
                <a:schemeClr val="dk1"/>
              </a:solidFill>
            </a:endParaRPr>
          </a:p>
          <a:p>
            <a:pPr indent="0" lvl="0" marL="0" rtl="0" algn="l">
              <a:spcBef>
                <a:spcPts val="1200"/>
              </a:spcBef>
              <a:spcAft>
                <a:spcPts val="0"/>
              </a:spcAft>
              <a:buClr>
                <a:schemeClr val="dk1"/>
              </a:buClr>
              <a:buSzPts val="1100"/>
              <a:buFont typeface="Arial"/>
              <a:buNone/>
            </a:pPr>
            <a:r>
              <a:rPr b="1" lang="en" sz="1400">
                <a:solidFill>
                  <a:schemeClr val="dk1"/>
                </a:solidFill>
              </a:rPr>
              <a:t>Benefits:</a:t>
            </a:r>
            <a:endParaRPr b="1" sz="1400">
              <a:solidFill>
                <a:schemeClr val="dk1"/>
              </a:solidFill>
            </a:endParaRPr>
          </a:p>
          <a:p>
            <a:pPr indent="-317500" lvl="0" marL="457200" rtl="0" algn="l">
              <a:spcBef>
                <a:spcPts val="1200"/>
              </a:spcBef>
              <a:spcAft>
                <a:spcPts val="0"/>
              </a:spcAft>
              <a:buClr>
                <a:schemeClr val="dk1"/>
              </a:buClr>
              <a:buSzPts val="1400"/>
              <a:buChar char="●"/>
            </a:pPr>
            <a:r>
              <a:rPr b="1" lang="en" sz="1400">
                <a:solidFill>
                  <a:schemeClr val="dk1"/>
                </a:solidFill>
              </a:rPr>
              <a:t>System Integration:</a:t>
            </a:r>
            <a:r>
              <a:rPr lang="en" sz="1400">
                <a:solidFill>
                  <a:schemeClr val="dk1"/>
                </a:solidFill>
              </a:rPr>
              <a:t> IPC mechanisms enable apps to interact seamlessly with system services and other apps, supporting functionalities like sharing data, invoking services, and coordinating activities.</a:t>
            </a:r>
            <a:endParaRPr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Security:</a:t>
            </a:r>
            <a:r>
              <a:rPr lang="en" sz="1400">
                <a:solidFill>
                  <a:schemeClr val="dk1"/>
                </a:solidFill>
              </a:rPr>
              <a:t> Binder provides a secure environment for inter-process communication, protecting user data and system resources from unauthorized access or misuse.</a:t>
            </a:r>
            <a:endParaRPr sz="14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44" name="Google Shape;444;p76"/>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b="1" lang="en"/>
              <a:t>System Apps</a:t>
            </a:r>
            <a:endParaRPr b="1"/>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50" name="Google Shape;450;p7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Clr>
                <a:schemeClr val="dk1"/>
              </a:buClr>
              <a:buSzPts val="1100"/>
              <a:buFont typeface="Arial"/>
              <a:buNone/>
            </a:pPr>
            <a:r>
              <a:rPr b="1" lang="en" sz="1300">
                <a:solidFill>
                  <a:schemeClr val="dk1"/>
                </a:solidFill>
              </a:rPr>
              <a:t>Core Functionality</a:t>
            </a:r>
            <a:endParaRPr b="1" sz="1300">
              <a:solidFill>
                <a:schemeClr val="dk1"/>
              </a:solidFill>
            </a:endParaRPr>
          </a:p>
          <a:p>
            <a:pPr indent="0" lvl="0" marL="0" rtl="0" algn="l">
              <a:spcBef>
                <a:spcPts val="1200"/>
              </a:spcBef>
              <a:spcAft>
                <a:spcPts val="0"/>
              </a:spcAft>
              <a:buClr>
                <a:schemeClr val="dk1"/>
              </a:buClr>
              <a:buSzPts val="1100"/>
              <a:buFont typeface="Arial"/>
              <a:buNone/>
            </a:pPr>
            <a:r>
              <a:rPr b="1" lang="en" sz="1300">
                <a:solidFill>
                  <a:schemeClr val="dk1"/>
                </a:solidFill>
              </a:rPr>
              <a:t>Description:</a:t>
            </a:r>
            <a:endParaRPr b="1" sz="1300">
              <a:solidFill>
                <a:schemeClr val="dk1"/>
              </a:solidFill>
            </a:endParaRPr>
          </a:p>
          <a:p>
            <a:pPr indent="-311150" lvl="0" marL="457200" rtl="0" algn="l">
              <a:spcBef>
                <a:spcPts val="1200"/>
              </a:spcBef>
              <a:spcAft>
                <a:spcPts val="0"/>
              </a:spcAft>
              <a:buClr>
                <a:schemeClr val="dk1"/>
              </a:buClr>
              <a:buSzPts val="1300"/>
              <a:buChar char="●"/>
            </a:pPr>
            <a:r>
              <a:rPr b="1" lang="en" sz="1300">
                <a:solidFill>
                  <a:schemeClr val="dk1"/>
                </a:solidFill>
              </a:rPr>
              <a:t>Essential Apps:</a:t>
            </a:r>
            <a:r>
              <a:rPr lang="en" sz="1300">
                <a:solidFill>
                  <a:schemeClr val="dk1"/>
                </a:solidFill>
              </a:rPr>
              <a:t> System apps include fundamental applications such as Phone, Contacts, Messages, Calendar, and Settings. These apps provide core functionalities necessary for everyday use.</a:t>
            </a:r>
            <a:endParaRPr sz="1300">
              <a:solidFill>
                <a:schemeClr val="dk1"/>
              </a:solidFill>
            </a:endParaRPr>
          </a:p>
          <a:p>
            <a:pPr indent="-311150" lvl="0" marL="457200" rtl="0" algn="l">
              <a:spcBef>
                <a:spcPts val="0"/>
              </a:spcBef>
              <a:spcAft>
                <a:spcPts val="0"/>
              </a:spcAft>
              <a:buClr>
                <a:schemeClr val="dk1"/>
              </a:buClr>
              <a:buSzPts val="1300"/>
              <a:buChar char="●"/>
            </a:pPr>
            <a:r>
              <a:rPr b="1" lang="en" sz="1300">
                <a:solidFill>
                  <a:schemeClr val="dk1"/>
                </a:solidFill>
              </a:rPr>
              <a:t>Utility:</a:t>
            </a:r>
            <a:r>
              <a:rPr lang="en" sz="1300">
                <a:solidFill>
                  <a:schemeClr val="dk1"/>
                </a:solidFill>
              </a:rPr>
              <a:t> They enable basic communication (Phone, Messages), contact management (Contacts), scheduling (Calendar), and device customization (Settings).</a:t>
            </a:r>
            <a:endParaRPr sz="1300">
              <a:solidFill>
                <a:schemeClr val="dk1"/>
              </a:solidFill>
            </a:endParaRPr>
          </a:p>
          <a:p>
            <a:pPr indent="0" lvl="0" marL="0" rtl="0" algn="l">
              <a:spcBef>
                <a:spcPts val="1200"/>
              </a:spcBef>
              <a:spcAft>
                <a:spcPts val="0"/>
              </a:spcAft>
              <a:buClr>
                <a:schemeClr val="dk1"/>
              </a:buClr>
              <a:buSzPts val="1100"/>
              <a:buFont typeface="Arial"/>
              <a:buNone/>
            </a:pPr>
            <a:r>
              <a:rPr b="1" lang="en" sz="1300">
                <a:solidFill>
                  <a:schemeClr val="dk1"/>
                </a:solidFill>
              </a:rPr>
              <a:t>Benefits:</a:t>
            </a:r>
            <a:endParaRPr b="1" sz="1300">
              <a:solidFill>
                <a:schemeClr val="dk1"/>
              </a:solidFill>
            </a:endParaRPr>
          </a:p>
          <a:p>
            <a:pPr indent="-311150" lvl="0" marL="457200" rtl="0" algn="l">
              <a:spcBef>
                <a:spcPts val="1200"/>
              </a:spcBef>
              <a:spcAft>
                <a:spcPts val="0"/>
              </a:spcAft>
              <a:buClr>
                <a:schemeClr val="dk1"/>
              </a:buClr>
              <a:buSzPts val="1300"/>
              <a:buChar char="●"/>
            </a:pPr>
            <a:r>
              <a:rPr b="1" lang="en" sz="1300">
                <a:solidFill>
                  <a:schemeClr val="dk1"/>
                </a:solidFill>
              </a:rPr>
              <a:t>Out-of-the-Box Access:</a:t>
            </a:r>
            <a:r>
              <a:rPr lang="en" sz="1300">
                <a:solidFill>
                  <a:schemeClr val="dk1"/>
                </a:solidFill>
              </a:rPr>
              <a:t> Pre-installed system apps ensure that users have immediate access to essential functionalities upon setting up their Android devices, enhancing convenience and usability.</a:t>
            </a:r>
            <a:endParaRPr sz="1300">
              <a:solidFill>
                <a:schemeClr val="dk1"/>
              </a:solidFill>
            </a:endParaRPr>
          </a:p>
          <a:p>
            <a:pPr indent="-311150" lvl="0" marL="457200" rtl="0" algn="l">
              <a:spcBef>
                <a:spcPts val="0"/>
              </a:spcBef>
              <a:spcAft>
                <a:spcPts val="0"/>
              </a:spcAft>
              <a:buClr>
                <a:schemeClr val="dk1"/>
              </a:buClr>
              <a:buSzPts val="1300"/>
              <a:buChar char="●"/>
            </a:pPr>
            <a:r>
              <a:rPr b="1" lang="en" sz="1300">
                <a:solidFill>
                  <a:schemeClr val="dk1"/>
                </a:solidFill>
              </a:rPr>
              <a:t>Necessity:</a:t>
            </a:r>
            <a:r>
              <a:rPr lang="en" sz="1300">
                <a:solidFill>
                  <a:schemeClr val="dk1"/>
                </a:solidFill>
              </a:rPr>
              <a:t> These apps form the backbone of user interaction with the device, ensuring that basic tasks like communication and organization are seamlessly integrated into the Android experience.</a:t>
            </a:r>
            <a:endParaRPr sz="13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56" name="Google Shape;456;p7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400"/>
              </a:spcBef>
              <a:spcAft>
                <a:spcPts val="0"/>
              </a:spcAft>
              <a:buClr>
                <a:schemeClr val="dk1"/>
              </a:buClr>
              <a:buSzPts val="1100"/>
              <a:buFont typeface="Arial"/>
              <a:buNone/>
            </a:pPr>
            <a:r>
              <a:rPr b="1" lang="en" sz="1300">
                <a:solidFill>
                  <a:schemeClr val="dk1"/>
                </a:solidFill>
              </a:rPr>
              <a:t>User Experience</a:t>
            </a:r>
            <a:endParaRPr b="1" sz="1300">
              <a:solidFill>
                <a:schemeClr val="dk1"/>
              </a:solidFill>
            </a:endParaRPr>
          </a:p>
          <a:p>
            <a:pPr indent="0" lvl="0" marL="0" rtl="0" algn="l">
              <a:spcBef>
                <a:spcPts val="1200"/>
              </a:spcBef>
              <a:spcAft>
                <a:spcPts val="0"/>
              </a:spcAft>
              <a:buClr>
                <a:schemeClr val="dk1"/>
              </a:buClr>
              <a:buSzPts val="1100"/>
              <a:buFont typeface="Arial"/>
              <a:buNone/>
            </a:pPr>
            <a:r>
              <a:rPr b="1" lang="en" sz="1300">
                <a:solidFill>
                  <a:schemeClr val="dk1"/>
                </a:solidFill>
              </a:rPr>
              <a:t>Description:</a:t>
            </a:r>
            <a:endParaRPr b="1" sz="1300">
              <a:solidFill>
                <a:schemeClr val="dk1"/>
              </a:solidFill>
            </a:endParaRPr>
          </a:p>
          <a:p>
            <a:pPr indent="-311150" lvl="0" marL="457200" rtl="0" algn="l">
              <a:spcBef>
                <a:spcPts val="1200"/>
              </a:spcBef>
              <a:spcAft>
                <a:spcPts val="0"/>
              </a:spcAft>
              <a:buClr>
                <a:schemeClr val="dk1"/>
              </a:buClr>
              <a:buSzPts val="1300"/>
              <a:buChar char="●"/>
            </a:pPr>
            <a:r>
              <a:rPr b="1" lang="en" sz="1300">
                <a:solidFill>
                  <a:schemeClr val="dk1"/>
                </a:solidFill>
              </a:rPr>
              <a:t>Consistent Design:</a:t>
            </a:r>
            <a:r>
              <a:rPr lang="en" sz="1300">
                <a:solidFill>
                  <a:schemeClr val="dk1"/>
                </a:solidFill>
              </a:rPr>
              <a:t> System apps are designed with a consistent user interface (UI) and user experience (UX) principles, ensuring familiarity and ease of use across different devices.</a:t>
            </a:r>
            <a:endParaRPr sz="1300">
              <a:solidFill>
                <a:schemeClr val="dk1"/>
              </a:solidFill>
            </a:endParaRPr>
          </a:p>
          <a:p>
            <a:pPr indent="-311150" lvl="0" marL="457200" rtl="0" algn="l">
              <a:spcBef>
                <a:spcPts val="0"/>
              </a:spcBef>
              <a:spcAft>
                <a:spcPts val="0"/>
              </a:spcAft>
              <a:buClr>
                <a:schemeClr val="dk1"/>
              </a:buClr>
              <a:buSzPts val="1300"/>
              <a:buChar char="●"/>
            </a:pPr>
            <a:r>
              <a:rPr b="1" lang="en" sz="1300">
                <a:solidFill>
                  <a:schemeClr val="dk1"/>
                </a:solidFill>
              </a:rPr>
              <a:t>Intuitiveness:</a:t>
            </a:r>
            <a:r>
              <a:rPr lang="en" sz="1300">
                <a:solidFill>
                  <a:schemeClr val="dk1"/>
                </a:solidFill>
              </a:rPr>
              <a:t> The design and functionality of system apps prioritize usability, making it straightforward for users to navigate and utilize core features.</a:t>
            </a:r>
            <a:endParaRPr sz="1300">
              <a:solidFill>
                <a:schemeClr val="dk1"/>
              </a:solidFill>
            </a:endParaRPr>
          </a:p>
          <a:p>
            <a:pPr indent="0" lvl="0" marL="0" rtl="0" algn="l">
              <a:spcBef>
                <a:spcPts val="1200"/>
              </a:spcBef>
              <a:spcAft>
                <a:spcPts val="0"/>
              </a:spcAft>
              <a:buClr>
                <a:schemeClr val="dk1"/>
              </a:buClr>
              <a:buSzPts val="1100"/>
              <a:buFont typeface="Arial"/>
              <a:buNone/>
            </a:pPr>
            <a:r>
              <a:rPr b="1" lang="en" sz="1300">
                <a:solidFill>
                  <a:schemeClr val="dk1"/>
                </a:solidFill>
              </a:rPr>
              <a:t>Benefits:</a:t>
            </a:r>
            <a:endParaRPr b="1" sz="1300">
              <a:solidFill>
                <a:schemeClr val="dk1"/>
              </a:solidFill>
            </a:endParaRPr>
          </a:p>
          <a:p>
            <a:pPr indent="-311150" lvl="0" marL="457200" rtl="0" algn="l">
              <a:spcBef>
                <a:spcPts val="1200"/>
              </a:spcBef>
              <a:spcAft>
                <a:spcPts val="0"/>
              </a:spcAft>
              <a:buClr>
                <a:schemeClr val="dk1"/>
              </a:buClr>
              <a:buSzPts val="1300"/>
              <a:buChar char="●"/>
            </a:pPr>
            <a:r>
              <a:rPr b="1" lang="en" sz="1300">
                <a:solidFill>
                  <a:schemeClr val="dk1"/>
                </a:solidFill>
              </a:rPr>
              <a:t>Enhanced Satisfaction:</a:t>
            </a:r>
            <a:r>
              <a:rPr lang="en" sz="1300">
                <a:solidFill>
                  <a:schemeClr val="dk1"/>
                </a:solidFill>
              </a:rPr>
              <a:t> A consistent and intuitive user experience across system apps enhances overall user satisfaction by minimizing learning curves and maximizing efficiency.</a:t>
            </a:r>
            <a:endParaRPr sz="1300">
              <a:solidFill>
                <a:schemeClr val="dk1"/>
              </a:solidFill>
            </a:endParaRPr>
          </a:p>
          <a:p>
            <a:pPr indent="-311150" lvl="0" marL="457200" rtl="0" algn="l">
              <a:spcBef>
                <a:spcPts val="0"/>
              </a:spcBef>
              <a:spcAft>
                <a:spcPts val="0"/>
              </a:spcAft>
              <a:buClr>
                <a:schemeClr val="dk1"/>
              </a:buClr>
              <a:buSzPts val="1300"/>
              <a:buChar char="●"/>
            </a:pPr>
            <a:r>
              <a:rPr b="1" lang="en" sz="1300">
                <a:solidFill>
                  <a:schemeClr val="dk1"/>
                </a:solidFill>
              </a:rPr>
              <a:t>Accessibility:</a:t>
            </a:r>
            <a:r>
              <a:rPr lang="en" sz="1300">
                <a:solidFill>
                  <a:schemeClr val="dk1"/>
                </a:solidFill>
              </a:rPr>
              <a:t> Users can quickly adapt to new Android devices or updates without significant relearning, thanks to the consistent design language and functionality of system apps.</a:t>
            </a:r>
            <a:endParaRPr sz="13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62" name="Google Shape;462;p7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400"/>
              </a:spcBef>
              <a:spcAft>
                <a:spcPts val="0"/>
              </a:spcAft>
              <a:buClr>
                <a:schemeClr val="dk1"/>
              </a:buClr>
              <a:buSzPts val="1100"/>
              <a:buFont typeface="Arial"/>
              <a:buNone/>
            </a:pPr>
            <a:r>
              <a:rPr b="1" lang="en" sz="1300">
                <a:solidFill>
                  <a:schemeClr val="dk1"/>
                </a:solidFill>
              </a:rPr>
              <a:t>Updateable via Google Play</a:t>
            </a:r>
            <a:endParaRPr b="1" sz="1300">
              <a:solidFill>
                <a:schemeClr val="dk1"/>
              </a:solidFill>
            </a:endParaRPr>
          </a:p>
          <a:p>
            <a:pPr indent="0" lvl="0" marL="0" rtl="0" algn="l">
              <a:spcBef>
                <a:spcPts val="1200"/>
              </a:spcBef>
              <a:spcAft>
                <a:spcPts val="0"/>
              </a:spcAft>
              <a:buClr>
                <a:schemeClr val="dk1"/>
              </a:buClr>
              <a:buSzPts val="1100"/>
              <a:buFont typeface="Arial"/>
              <a:buNone/>
            </a:pPr>
            <a:r>
              <a:rPr b="1" lang="en" sz="1300">
                <a:solidFill>
                  <a:schemeClr val="dk1"/>
                </a:solidFill>
              </a:rPr>
              <a:t>Description:</a:t>
            </a:r>
            <a:endParaRPr b="1" sz="1300">
              <a:solidFill>
                <a:schemeClr val="dk1"/>
              </a:solidFill>
            </a:endParaRPr>
          </a:p>
          <a:p>
            <a:pPr indent="-311150" lvl="0" marL="457200" rtl="0" algn="l">
              <a:spcBef>
                <a:spcPts val="1200"/>
              </a:spcBef>
              <a:spcAft>
                <a:spcPts val="0"/>
              </a:spcAft>
              <a:buClr>
                <a:schemeClr val="dk1"/>
              </a:buClr>
              <a:buSzPts val="1300"/>
              <a:buChar char="●"/>
            </a:pPr>
            <a:r>
              <a:rPr b="1" lang="en" sz="1300">
                <a:solidFill>
                  <a:schemeClr val="dk1"/>
                </a:solidFill>
              </a:rPr>
              <a:t>Independent Updates:</a:t>
            </a:r>
            <a:r>
              <a:rPr lang="en" sz="1300">
                <a:solidFill>
                  <a:schemeClr val="dk1"/>
                </a:solidFill>
              </a:rPr>
              <a:t> Many system apps, such as Calendar, Contacts, and Messages, can be updated separately through the Google Play Store.</a:t>
            </a:r>
            <a:endParaRPr sz="1300">
              <a:solidFill>
                <a:schemeClr val="dk1"/>
              </a:solidFill>
            </a:endParaRPr>
          </a:p>
          <a:p>
            <a:pPr indent="-311150" lvl="0" marL="457200" rtl="0" algn="l">
              <a:spcBef>
                <a:spcPts val="0"/>
              </a:spcBef>
              <a:spcAft>
                <a:spcPts val="0"/>
              </a:spcAft>
              <a:buClr>
                <a:schemeClr val="dk1"/>
              </a:buClr>
              <a:buSzPts val="1300"/>
              <a:buChar char="●"/>
            </a:pPr>
            <a:r>
              <a:rPr b="1" lang="en" sz="1300">
                <a:solidFill>
                  <a:schemeClr val="dk1"/>
                </a:solidFill>
              </a:rPr>
              <a:t>Quick Updates:</a:t>
            </a:r>
            <a:r>
              <a:rPr lang="en" sz="1300">
                <a:solidFill>
                  <a:schemeClr val="dk1"/>
                </a:solidFill>
              </a:rPr>
              <a:t> This approach allows developers to push updates and improvements to system apps independently of major Android OS updates.</a:t>
            </a:r>
            <a:endParaRPr sz="1300">
              <a:solidFill>
                <a:schemeClr val="dk1"/>
              </a:solidFill>
            </a:endParaRPr>
          </a:p>
          <a:p>
            <a:pPr indent="0" lvl="0" marL="0" rtl="0" algn="l">
              <a:spcBef>
                <a:spcPts val="1200"/>
              </a:spcBef>
              <a:spcAft>
                <a:spcPts val="0"/>
              </a:spcAft>
              <a:buClr>
                <a:schemeClr val="dk1"/>
              </a:buClr>
              <a:buSzPts val="1100"/>
              <a:buFont typeface="Arial"/>
              <a:buNone/>
            </a:pPr>
            <a:r>
              <a:rPr b="1" lang="en" sz="1300">
                <a:solidFill>
                  <a:schemeClr val="dk1"/>
                </a:solidFill>
              </a:rPr>
              <a:t>Benefits:</a:t>
            </a:r>
            <a:endParaRPr b="1" sz="1300">
              <a:solidFill>
                <a:schemeClr val="dk1"/>
              </a:solidFill>
            </a:endParaRPr>
          </a:p>
          <a:p>
            <a:pPr indent="-311150" lvl="0" marL="457200" rtl="0" algn="l">
              <a:spcBef>
                <a:spcPts val="1200"/>
              </a:spcBef>
              <a:spcAft>
                <a:spcPts val="0"/>
              </a:spcAft>
              <a:buClr>
                <a:schemeClr val="dk1"/>
              </a:buClr>
              <a:buSzPts val="1300"/>
              <a:buChar char="●"/>
            </a:pPr>
            <a:r>
              <a:rPr b="1" lang="en" sz="1300">
                <a:solidFill>
                  <a:schemeClr val="dk1"/>
                </a:solidFill>
              </a:rPr>
              <a:t>Timely Enhancements:</a:t>
            </a:r>
            <a:r>
              <a:rPr lang="en" sz="1300">
                <a:solidFill>
                  <a:schemeClr val="dk1"/>
                </a:solidFill>
              </a:rPr>
              <a:t> Users benefit from timely updates that introduce new features, security patches, and performance improvements without waiting for a full OS update cycle.</a:t>
            </a:r>
            <a:endParaRPr sz="1300">
              <a:solidFill>
                <a:schemeClr val="dk1"/>
              </a:solidFill>
            </a:endParaRPr>
          </a:p>
          <a:p>
            <a:pPr indent="-311150" lvl="0" marL="457200" rtl="0" algn="l">
              <a:spcBef>
                <a:spcPts val="0"/>
              </a:spcBef>
              <a:spcAft>
                <a:spcPts val="0"/>
              </a:spcAft>
              <a:buClr>
                <a:schemeClr val="dk1"/>
              </a:buClr>
              <a:buSzPts val="1300"/>
              <a:buChar char="●"/>
            </a:pPr>
            <a:r>
              <a:rPr b="1" lang="en" sz="1300">
                <a:solidFill>
                  <a:schemeClr val="dk1"/>
                </a:solidFill>
              </a:rPr>
              <a:t>Flexibility:</a:t>
            </a:r>
            <a:r>
              <a:rPr lang="en" sz="1300">
                <a:solidFill>
                  <a:schemeClr val="dk1"/>
                </a:solidFill>
              </a:rPr>
              <a:t> Google Play Store updates provide flexibility for app developers to iterate and innovate, continually enhancing user experience and addressing feedback.</a:t>
            </a:r>
            <a:endParaRPr sz="13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820"/>
              <a:t>Android Holds the Largest Market Share in the Mobile OS Market (Over 70%)</a:t>
            </a:r>
            <a:endParaRPr sz="1820"/>
          </a:p>
        </p:txBody>
      </p:sp>
      <p:sp>
        <p:nvSpPr>
          <p:cNvPr id="92" name="Google Shape;92;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just">
              <a:spcBef>
                <a:spcPts val="1200"/>
              </a:spcBef>
              <a:spcAft>
                <a:spcPts val="0"/>
              </a:spcAft>
              <a:buClr>
                <a:schemeClr val="dk1"/>
              </a:buClr>
              <a:buSzPts val="1400"/>
              <a:buChar char="●"/>
            </a:pPr>
            <a:r>
              <a:rPr lang="en" sz="1400">
                <a:solidFill>
                  <a:schemeClr val="dk1"/>
                </a:solidFill>
              </a:rPr>
              <a:t>ndroid's open-source nature and support from Google have allowed it to become the most widely used mobile operating system.</a:t>
            </a:r>
            <a:endParaRPr sz="1400">
              <a:solidFill>
                <a:schemeClr val="dk1"/>
              </a:solidFill>
            </a:endParaRPr>
          </a:p>
          <a:p>
            <a:pPr indent="-317500" lvl="0" marL="457200" rtl="0" algn="just">
              <a:spcBef>
                <a:spcPts val="0"/>
              </a:spcBef>
              <a:spcAft>
                <a:spcPts val="0"/>
              </a:spcAft>
              <a:buClr>
                <a:schemeClr val="dk1"/>
              </a:buClr>
              <a:buSzPts val="1400"/>
              <a:buChar char="●"/>
            </a:pPr>
            <a:r>
              <a:rPr lang="en" sz="1400">
                <a:solidFill>
                  <a:schemeClr val="dk1"/>
                </a:solidFill>
              </a:rPr>
              <a:t>As of the latest statistics, </a:t>
            </a:r>
            <a:r>
              <a:rPr b="1" lang="en" sz="1400">
                <a:solidFill>
                  <a:schemeClr val="dk1"/>
                </a:solidFill>
              </a:rPr>
              <a:t>Android holds over 70% of the global mobile OS market share</a:t>
            </a:r>
            <a:r>
              <a:rPr lang="en" sz="1400">
                <a:solidFill>
                  <a:schemeClr val="dk1"/>
                </a:solidFill>
              </a:rPr>
              <a:t>, surpassing iOS and other operating systems.</a:t>
            </a:r>
            <a:endParaRPr sz="1400">
              <a:solidFill>
                <a:schemeClr val="dk1"/>
              </a:solidFill>
            </a:endParaRPr>
          </a:p>
          <a:p>
            <a:pPr indent="0" lvl="0" marL="0" rtl="0" algn="just">
              <a:spcBef>
                <a:spcPts val="1200"/>
              </a:spcBef>
              <a:spcAft>
                <a:spcPts val="0"/>
              </a:spcAft>
              <a:buClr>
                <a:schemeClr val="dk1"/>
              </a:buClr>
              <a:buSzPts val="1100"/>
              <a:buFont typeface="Arial"/>
              <a:buNone/>
            </a:pPr>
            <a:r>
              <a:rPr b="1" lang="en" sz="1400">
                <a:solidFill>
                  <a:schemeClr val="dk1"/>
                </a:solidFill>
              </a:rPr>
              <a:t>Wide Adoption Across Various Devices</a:t>
            </a:r>
            <a:endParaRPr b="1" sz="1400">
              <a:solidFill>
                <a:schemeClr val="dk1"/>
              </a:solidFill>
            </a:endParaRPr>
          </a:p>
          <a:p>
            <a:pPr indent="-317500" lvl="0" marL="457200" rtl="0" algn="just">
              <a:spcBef>
                <a:spcPts val="1200"/>
              </a:spcBef>
              <a:spcAft>
                <a:spcPts val="0"/>
              </a:spcAft>
              <a:buClr>
                <a:schemeClr val="dk1"/>
              </a:buClr>
              <a:buSzPts val="1400"/>
              <a:buChar char="●"/>
            </a:pPr>
            <a:r>
              <a:rPr lang="en" sz="1400">
                <a:solidFill>
                  <a:schemeClr val="dk1"/>
                </a:solidFill>
              </a:rPr>
              <a:t>Android's versatility has led to its integration into a wide range of devices beyond smartphones, including:</a:t>
            </a:r>
            <a:endParaRPr sz="1400">
              <a:solidFill>
                <a:schemeClr val="dk1"/>
              </a:solidFill>
            </a:endParaRPr>
          </a:p>
          <a:p>
            <a:pPr indent="-317500" lvl="1" marL="914400" rtl="0" algn="just">
              <a:spcBef>
                <a:spcPts val="0"/>
              </a:spcBef>
              <a:spcAft>
                <a:spcPts val="0"/>
              </a:spcAft>
              <a:buClr>
                <a:schemeClr val="dk1"/>
              </a:buClr>
              <a:buSzPts val="1400"/>
              <a:buChar char="○"/>
            </a:pPr>
            <a:r>
              <a:rPr lang="en">
                <a:solidFill>
                  <a:schemeClr val="dk1"/>
                </a:solidFill>
              </a:rPr>
              <a:t>Tablets</a:t>
            </a:r>
            <a:endParaRPr>
              <a:solidFill>
                <a:schemeClr val="dk1"/>
              </a:solidFill>
            </a:endParaRPr>
          </a:p>
          <a:p>
            <a:pPr indent="-317500" lvl="1" marL="914400" rtl="0" algn="just">
              <a:spcBef>
                <a:spcPts val="0"/>
              </a:spcBef>
              <a:spcAft>
                <a:spcPts val="0"/>
              </a:spcAft>
              <a:buClr>
                <a:schemeClr val="dk1"/>
              </a:buClr>
              <a:buSzPts val="1400"/>
              <a:buChar char="○"/>
            </a:pPr>
            <a:r>
              <a:rPr lang="en">
                <a:solidFill>
                  <a:schemeClr val="dk1"/>
                </a:solidFill>
              </a:rPr>
              <a:t>Smart TVs</a:t>
            </a:r>
            <a:endParaRPr>
              <a:solidFill>
                <a:schemeClr val="dk1"/>
              </a:solidFill>
            </a:endParaRPr>
          </a:p>
          <a:p>
            <a:pPr indent="-317500" lvl="1" marL="914400" rtl="0" algn="just">
              <a:spcBef>
                <a:spcPts val="0"/>
              </a:spcBef>
              <a:spcAft>
                <a:spcPts val="0"/>
              </a:spcAft>
              <a:buClr>
                <a:schemeClr val="dk1"/>
              </a:buClr>
              <a:buSzPts val="1400"/>
              <a:buChar char="○"/>
            </a:pPr>
            <a:r>
              <a:rPr lang="en">
                <a:solidFill>
                  <a:schemeClr val="dk1"/>
                </a:solidFill>
              </a:rPr>
              <a:t>Wearables (e.g., smartwatches)</a:t>
            </a:r>
            <a:endParaRPr>
              <a:solidFill>
                <a:schemeClr val="dk1"/>
              </a:solidFill>
            </a:endParaRPr>
          </a:p>
          <a:p>
            <a:pPr indent="-317500" lvl="1" marL="914400" rtl="0" algn="just">
              <a:spcBef>
                <a:spcPts val="0"/>
              </a:spcBef>
              <a:spcAft>
                <a:spcPts val="0"/>
              </a:spcAft>
              <a:buClr>
                <a:schemeClr val="dk1"/>
              </a:buClr>
              <a:buSzPts val="1400"/>
              <a:buChar char="○"/>
            </a:pPr>
            <a:r>
              <a:rPr lang="en">
                <a:solidFill>
                  <a:schemeClr val="dk1"/>
                </a:solidFill>
              </a:rPr>
              <a:t>Automotive systems (Android Auto)</a:t>
            </a:r>
            <a:endParaRPr>
              <a:solidFill>
                <a:schemeClr val="dk1"/>
              </a:solidFill>
            </a:endParaRPr>
          </a:p>
          <a:p>
            <a:pPr indent="-317500" lvl="1" marL="914400" rtl="0" algn="just">
              <a:spcBef>
                <a:spcPts val="0"/>
              </a:spcBef>
              <a:spcAft>
                <a:spcPts val="0"/>
              </a:spcAft>
              <a:buClr>
                <a:schemeClr val="dk1"/>
              </a:buClr>
              <a:buSzPts val="1400"/>
              <a:buChar char="○"/>
            </a:pPr>
            <a:r>
              <a:rPr lang="en">
                <a:solidFill>
                  <a:schemeClr val="dk1"/>
                </a:solidFill>
              </a:rPr>
              <a:t>IoT devices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Strong Presence in Emerging Markets Due to Diverse Device Price Points</a:t>
            </a:r>
            <a:endParaRPr sz="1800"/>
          </a:p>
        </p:txBody>
      </p:sp>
      <p:sp>
        <p:nvSpPr>
          <p:cNvPr id="98" name="Google Shape;98;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1200"/>
              </a:spcBef>
              <a:spcAft>
                <a:spcPts val="0"/>
              </a:spcAft>
              <a:buClr>
                <a:schemeClr val="dk1"/>
              </a:buClr>
              <a:buSzPts val="1100"/>
              <a:buFont typeface="Arial"/>
              <a:buNone/>
            </a:pPr>
            <a:r>
              <a:t/>
            </a:r>
            <a:endParaRPr b="1" sz="1500">
              <a:solidFill>
                <a:schemeClr val="dk1"/>
              </a:solidFill>
            </a:endParaRPr>
          </a:p>
          <a:p>
            <a:pPr indent="-323850" lvl="0" marL="457200" rtl="0" algn="just">
              <a:spcBef>
                <a:spcPts val="1200"/>
              </a:spcBef>
              <a:spcAft>
                <a:spcPts val="0"/>
              </a:spcAft>
              <a:buClr>
                <a:schemeClr val="dk1"/>
              </a:buClr>
              <a:buSzPts val="1500"/>
              <a:buChar char="●"/>
            </a:pPr>
            <a:r>
              <a:rPr lang="en" sz="1500">
                <a:solidFill>
                  <a:schemeClr val="dk1"/>
                </a:solidFill>
              </a:rPr>
              <a:t>Android devices are available at a wide range of price points, from </a:t>
            </a:r>
            <a:r>
              <a:rPr b="1" lang="en" sz="1500">
                <a:solidFill>
                  <a:schemeClr val="dk1"/>
                </a:solidFill>
              </a:rPr>
              <a:t>budget-friendly to premium models</a:t>
            </a:r>
            <a:r>
              <a:rPr lang="en" sz="1500">
                <a:solidFill>
                  <a:schemeClr val="dk1"/>
                </a:solidFill>
              </a:rPr>
              <a:t>.</a:t>
            </a:r>
            <a:endParaRPr sz="1500">
              <a:solidFill>
                <a:schemeClr val="dk1"/>
              </a:solidFill>
            </a:endParaRPr>
          </a:p>
          <a:p>
            <a:pPr indent="-323850" lvl="0" marL="457200" rtl="0" algn="just">
              <a:spcBef>
                <a:spcPts val="0"/>
              </a:spcBef>
              <a:spcAft>
                <a:spcPts val="0"/>
              </a:spcAft>
              <a:buClr>
                <a:schemeClr val="dk1"/>
              </a:buClr>
              <a:buSzPts val="1500"/>
              <a:buChar char="●"/>
            </a:pPr>
            <a:r>
              <a:rPr lang="en" sz="1500">
                <a:solidFill>
                  <a:schemeClr val="dk1"/>
                </a:solidFill>
              </a:rPr>
              <a:t>This affordability makes </a:t>
            </a:r>
            <a:r>
              <a:rPr b="1" lang="en" sz="1500">
                <a:solidFill>
                  <a:schemeClr val="dk1"/>
                </a:solidFill>
              </a:rPr>
              <a:t>Android highly popular in emerging markets</a:t>
            </a:r>
            <a:r>
              <a:rPr lang="en" sz="1500">
                <a:solidFill>
                  <a:schemeClr val="dk1"/>
                </a:solidFill>
              </a:rPr>
              <a:t>, where cost is a significant factor for consumers.</a:t>
            </a:r>
            <a:endParaRPr sz="1500">
              <a:solidFill>
                <a:schemeClr val="dk1"/>
              </a:solidFill>
            </a:endParaRPr>
          </a:p>
          <a:p>
            <a:pPr indent="-323850" lvl="0" marL="457200" rtl="0" algn="just">
              <a:spcBef>
                <a:spcPts val="0"/>
              </a:spcBef>
              <a:spcAft>
                <a:spcPts val="0"/>
              </a:spcAft>
              <a:buClr>
                <a:schemeClr val="dk1"/>
              </a:buClr>
              <a:buSzPts val="1500"/>
              <a:buChar char="●"/>
            </a:pPr>
            <a:r>
              <a:rPr lang="en" sz="1500">
                <a:solidFill>
                  <a:schemeClr val="dk1"/>
                </a:solidFill>
              </a:rPr>
              <a:t>Local manufacturers in countries like </a:t>
            </a:r>
            <a:r>
              <a:rPr b="1" lang="en" sz="1500">
                <a:solidFill>
                  <a:schemeClr val="dk1"/>
                </a:solidFill>
              </a:rPr>
              <a:t>China and India produce a variety of Android devices</a:t>
            </a:r>
            <a:r>
              <a:rPr lang="en" sz="1500">
                <a:solidFill>
                  <a:schemeClr val="dk1"/>
                </a:solidFill>
              </a:rPr>
              <a:t>, further driving adoption.</a:t>
            </a:r>
            <a:endParaRPr sz="1500">
              <a:solidFill>
                <a:schemeClr val="dk1"/>
              </a:solidFill>
            </a:endParaRPr>
          </a:p>
          <a:p>
            <a:pPr indent="0" lvl="0" marL="0" rtl="0" algn="just">
              <a:spcBef>
                <a:spcPts val="1200"/>
              </a:spcBef>
              <a:spcAft>
                <a:spcPts val="1200"/>
              </a:spcAft>
              <a:buNone/>
            </a:pPr>
            <a:r>
              <a:t/>
            </a:r>
            <a:endParaRPr sz="1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4" name="Google Shape;104;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5" name="Google Shape;105;p21"/>
          <p:cNvPicPr preferRelativeResize="0"/>
          <p:nvPr/>
        </p:nvPicPr>
        <p:blipFill rotWithShape="1">
          <a:blip r:embed="rId3">
            <a:alphaModFix/>
          </a:blip>
          <a:srcRect b="876" l="15519" r="0" t="13153"/>
          <a:stretch/>
        </p:blipFill>
        <p:spPr>
          <a:xfrm>
            <a:off x="1146875" y="445025"/>
            <a:ext cx="6952223" cy="4123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